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48" r:id="rId2"/>
    <p:sldMasterId id="2147483752" r:id="rId3"/>
    <p:sldMasterId id="2147483757" r:id="rId4"/>
    <p:sldMasterId id="2147483761" r:id="rId5"/>
    <p:sldMasterId id="2147483766" r:id="rId6"/>
    <p:sldMasterId id="2147483771" r:id="rId7"/>
    <p:sldMasterId id="2147483775" r:id="rId8"/>
  </p:sldMasterIdLst>
  <p:notesMasterIdLst>
    <p:notesMasterId r:id="rId17"/>
  </p:notesMasterIdLst>
  <p:handoutMasterIdLst>
    <p:handoutMasterId r:id="rId18"/>
  </p:handoutMasterIdLst>
  <p:sldIdLst>
    <p:sldId id="686" r:id="rId9"/>
    <p:sldId id="688" r:id="rId10"/>
    <p:sldId id="689" r:id="rId11"/>
    <p:sldId id="690" r:id="rId12"/>
    <p:sldId id="691" r:id="rId13"/>
    <p:sldId id="692" r:id="rId14"/>
    <p:sldId id="693" r:id="rId15"/>
    <p:sldId id="593" r:id="rId16"/>
  </p:sldIdLst>
  <p:sldSz cx="9906000" cy="6858000" type="A4"/>
  <p:notesSz cx="6858000" cy="9144000"/>
  <p:defaultTextStyle>
    <a:defPPr>
      <a:defRPr lang="ko-KR"/>
    </a:defPPr>
    <a:lvl1pPr marL="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753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75055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62583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50111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3764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25165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12693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900222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4020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1275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pos="308">
          <p15:clr>
            <a:srgbClr val="A4A3A4"/>
          </p15:clr>
        </p15:guide>
        <p15:guide id="7" pos="5637">
          <p15:clr>
            <a:srgbClr val="A4A3A4"/>
          </p15:clr>
        </p15:guide>
        <p15:guide id="8" pos="5751">
          <p15:clr>
            <a:srgbClr val="A4A3A4"/>
          </p15:clr>
        </p15:guide>
        <p15:guide id="9" pos="3120">
          <p15:clr>
            <a:srgbClr val="A4A3A4"/>
          </p15:clr>
        </p15:guide>
        <p15:guide id="10" pos="580">
          <p15:clr>
            <a:srgbClr val="A4A3A4"/>
          </p15:clr>
        </p15:guide>
        <p15:guide id="11" pos="2757">
          <p15:clr>
            <a:srgbClr val="A4A3A4"/>
          </p15:clr>
        </p15:guide>
        <p15:guide id="12" pos="3483">
          <p15:clr>
            <a:srgbClr val="A4A3A4"/>
          </p15:clr>
        </p15:guide>
        <p15:guide id="13" pos="300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inhee" initials="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E6E6E6"/>
    <a:srgbClr val="FF7F7F"/>
    <a:srgbClr val="8C8C8C"/>
    <a:srgbClr val="FFFFFF"/>
    <a:srgbClr val="ECECEC"/>
    <a:srgbClr val="C00000"/>
    <a:srgbClr val="B40000"/>
    <a:srgbClr val="666666"/>
    <a:srgbClr val="ED1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34" autoAdjust="0"/>
    <p:restoredTop sz="96737" autoAdjust="0"/>
  </p:normalViewPr>
  <p:slideViewPr>
    <p:cSldViewPr>
      <p:cViewPr varScale="1">
        <p:scale>
          <a:sx n="84" d="100"/>
          <a:sy n="84" d="100"/>
        </p:scale>
        <p:origin x="1440" y="90"/>
      </p:cViewPr>
      <p:guideLst>
        <p:guide orient="horz" pos="391"/>
        <p:guide orient="horz" pos="4020"/>
        <p:guide orient="horz" pos="3929"/>
        <p:guide orient="horz" pos="1275"/>
        <p:guide orient="horz" pos="890"/>
        <p:guide pos="308"/>
        <p:guide pos="5637"/>
        <p:guide pos="5751"/>
        <p:guide pos="3120"/>
        <p:guide pos="580"/>
        <p:guide pos="2757"/>
        <p:guide pos="3483"/>
        <p:guide pos="3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9A476-F6AF-4AE0-A280-29AFA2450786}" type="datetimeFigureOut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2017-10-16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9A4A8-DD62-4C16-9547-CF85A0D08043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‹#›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501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77E96-DA3B-46D9-8953-03187693C06C}" type="datetimeFigureOut">
              <a:rPr lang="ko-KR" altLang="en-US" smtClean="0"/>
              <a:pPr/>
              <a:t>2017-10-16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1C52D-6E31-4DDE-99DD-4FADD46A4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566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018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531CDF5E-6B85-4AE7-84FC-24ED4626C089}" type="datetimeFigureOut">
              <a:rPr lang="ko-KR" altLang="en-US" smtClean="0"/>
              <a:pPr/>
              <a:t>2017-10-16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BEE527B9-A8CE-4FEF-B75A-17558E08F6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420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769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 smtClean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183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87725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 smtClean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6017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769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 smtClean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183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87725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 smtClean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6017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531CDF5E-6B85-4AE7-84FC-24ED4626C089}" type="datetimeFigureOut">
              <a:rPr lang="ko-KR" altLang="en-US" smtClean="0">
                <a:solidFill>
                  <a:prstClr val="black"/>
                </a:solidFill>
              </a:rPr>
              <a:pPr/>
              <a:t>2017-10-16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BEE527B9-A8CE-4FEF-B75A-17558E08F68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420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7978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2678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652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 smtClean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671485"/>
            <a:ext cx="468831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836" indent="-342836">
              <a:buNone/>
              <a:defRPr lang="ko-KR" altLang="en-US" sz="2200" b="1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indent="0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33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 smtClean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0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671485"/>
            <a:ext cx="468831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836" indent="-342836">
              <a:buNone/>
              <a:defRPr lang="ko-KR" altLang="en-US" sz="2200" b="1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indent="0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54519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\\LACIE-5BIG\2012_Projects\1108 kt 템플릿 수정\1D10YD~5\ KT mark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6" t="88348" r="53636" b="5375"/>
          <a:stretch/>
        </p:blipFill>
        <p:spPr bwMode="auto">
          <a:xfrm>
            <a:off x="4190784" y="6058894"/>
            <a:ext cx="474184" cy="43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710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071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 smtClean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 smtClean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9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2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46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260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667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018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rgbClr val="FF7F7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652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rgbClr val="FF7F7F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rgbClr val="FF7F7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667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769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183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87725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6017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71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</p:sldLayoutIdLst>
  <p:timing>
    <p:tnLst>
      <p:par>
        <p:cTn id="1" dur="indefinite" restart="never" nodeType="tmRoot"/>
      </p:par>
    </p:tnLst>
  </p:timing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71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</p:sldLayoutIdLst>
  <p:timing>
    <p:tnLst>
      <p:par>
        <p:cTn id="1" dur="indefinite" restart="never" nodeType="tmRoot"/>
      </p:par>
    </p:tnLst>
  </p:timing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</p:sldLayoutIdLst>
  <p:transition spd="med"/>
  <p:timing>
    <p:tnLst>
      <p:par>
        <p:cTn id="1" dur="indefinite" restart="never" nodeType="tmRoot"/>
      </p:par>
    </p:tnLst>
  </p:timing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</p:sldLayoutIdLst>
  <p:transition spd="med"/>
  <p:timing>
    <p:tnLst>
      <p:par>
        <p:cTn id="1" dur="indefinite" restart="never" nodeType="tmRoot"/>
      </p:par>
    </p:tnLst>
  </p:timing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</p:sldLayoutIdLst>
  <p:transition spd="med"/>
  <p:timing>
    <p:tnLst>
      <p:par>
        <p:cTn id="1" dur="indefinite" restart="never" nodeType="tmRoot"/>
      </p:par>
    </p:tnLst>
  </p:timing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11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</p:sldLayoutIdLst>
  <p:transition spd="med"/>
  <p:timing>
    <p:tnLst>
      <p:par>
        <p:cTn id="1" dur="indefinite" restart="never" nodeType="tmRoot"/>
      </p:par>
    </p:tnLst>
  </p:timing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28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</p:sldLayoutIdLst>
  <p:timing>
    <p:tnLst>
      <p:par>
        <p:cTn id="1" dur="indefinite" restart="never" nodeType="tmRoot"/>
      </p:par>
    </p:tnLst>
  </p:timing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1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secu.com/?mod=news&amp;act=articleView&amp;idxno=2135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18" Type="http://schemas.openxmlformats.org/officeDocument/2006/relationships/image" Target="../media/image63.png"/><Relationship Id="rId3" Type="http://schemas.openxmlformats.org/officeDocument/2006/relationships/image" Target="../media/image59.jpeg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Relationship Id="rId5" Type="http://schemas.openxmlformats.org/officeDocument/2006/relationships/image" Target="../media/image50.png"/><Relationship Id="rId15" Type="http://schemas.openxmlformats.org/officeDocument/2006/relationships/image" Target="../media/image61.png"/><Relationship Id="rId10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54.png"/><Relationship Id="rId1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47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Relationship Id="rId5" Type="http://schemas.openxmlformats.org/officeDocument/2006/relationships/image" Target="../media/image56.png"/><Relationship Id="rId10" Type="http://schemas.openxmlformats.org/officeDocument/2006/relationships/image" Target="../media/image67.png"/><Relationship Id="rId4" Type="http://schemas.openxmlformats.org/officeDocument/2006/relationships/image" Target="../media/image57.png"/><Relationship Id="rId9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54.png"/><Relationship Id="rId5" Type="http://schemas.openxmlformats.org/officeDocument/2006/relationships/image" Target="../media/image56.png"/><Relationship Id="rId15" Type="http://schemas.openxmlformats.org/officeDocument/2006/relationships/image" Target="../media/image55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바탕-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2972" cy="685801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직사각형 7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105" name="빛" descr="16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902972" cy="6858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그림 35" descr="171.png"/>
          <p:cNvPicPr>
            <a:picLocks noChangeAspect="1"/>
          </p:cNvPicPr>
          <p:nvPr/>
        </p:nvPicPr>
        <p:blipFill>
          <a:blip r:embed="rId4" cstate="print">
            <a:lum contrast="-3000"/>
          </a:blip>
          <a:stretch>
            <a:fillRect/>
          </a:stretch>
        </p:blipFill>
        <p:spPr>
          <a:xfrm>
            <a:off x="5772300" y="2868843"/>
            <a:ext cx="1033274" cy="3529591"/>
          </a:xfrm>
          <a:prstGeom prst="rect">
            <a:avLst/>
          </a:prstGeom>
        </p:spPr>
      </p:pic>
      <p:pic>
        <p:nvPicPr>
          <p:cNvPr id="37" name="그림 36" descr="171.png"/>
          <p:cNvPicPr>
            <a:picLocks noChangeAspect="1"/>
          </p:cNvPicPr>
          <p:nvPr/>
        </p:nvPicPr>
        <p:blipFill>
          <a:blip r:embed="rId4" cstate="print">
            <a:lum contrast="-3000"/>
          </a:blip>
          <a:stretch>
            <a:fillRect/>
          </a:stretch>
        </p:blipFill>
        <p:spPr>
          <a:xfrm rot="21399395">
            <a:off x="5883968" y="2868843"/>
            <a:ext cx="1033274" cy="3529591"/>
          </a:xfrm>
          <a:prstGeom prst="rect">
            <a:avLst/>
          </a:prstGeom>
        </p:spPr>
      </p:pic>
      <p:pic>
        <p:nvPicPr>
          <p:cNvPr id="59" name="그림 58" descr="171.png"/>
          <p:cNvPicPr>
            <a:picLocks noChangeAspect="1"/>
          </p:cNvPicPr>
          <p:nvPr/>
        </p:nvPicPr>
        <p:blipFill>
          <a:blip r:embed="rId5" cstate="print">
            <a:lum contrast="-3000"/>
          </a:blip>
          <a:stretch>
            <a:fillRect/>
          </a:stretch>
        </p:blipFill>
        <p:spPr>
          <a:xfrm>
            <a:off x="5682499" y="3259081"/>
            <a:ext cx="1019558" cy="333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그림 59" descr="171.png"/>
          <p:cNvPicPr>
            <a:picLocks noChangeAspect="1"/>
          </p:cNvPicPr>
          <p:nvPr/>
        </p:nvPicPr>
        <p:blipFill>
          <a:blip r:embed="rId6" cstate="print">
            <a:lum contrast="-3000"/>
          </a:blip>
          <a:stretch>
            <a:fillRect/>
          </a:stretch>
        </p:blipFill>
        <p:spPr>
          <a:xfrm>
            <a:off x="5953797" y="2978863"/>
            <a:ext cx="836678" cy="359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그림 60" descr="171.png"/>
          <p:cNvPicPr>
            <a:picLocks noChangeAspect="1"/>
          </p:cNvPicPr>
          <p:nvPr/>
        </p:nvPicPr>
        <p:blipFill>
          <a:blip r:embed="rId7" cstate="print">
            <a:lum contrast="-3000"/>
          </a:blip>
          <a:stretch>
            <a:fillRect/>
          </a:stretch>
        </p:blipFill>
        <p:spPr>
          <a:xfrm rot="21380607">
            <a:off x="5752403" y="3156222"/>
            <a:ext cx="1078994" cy="346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그림 61" descr="171.png"/>
          <p:cNvPicPr>
            <a:picLocks noChangeAspect="1"/>
          </p:cNvPicPr>
          <p:nvPr/>
        </p:nvPicPr>
        <p:blipFill>
          <a:blip r:embed="rId8" cstate="print">
            <a:lum contrast="-3000"/>
          </a:blip>
          <a:stretch>
            <a:fillRect/>
          </a:stretch>
        </p:blipFill>
        <p:spPr>
          <a:xfrm>
            <a:off x="5820510" y="3142057"/>
            <a:ext cx="932690" cy="338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그림 62" descr="171.png"/>
          <p:cNvPicPr>
            <a:picLocks noChangeAspect="1"/>
          </p:cNvPicPr>
          <p:nvPr/>
        </p:nvPicPr>
        <p:blipFill>
          <a:blip r:embed="rId8" cstate="print">
            <a:lum contrast="-3000"/>
          </a:blip>
          <a:stretch>
            <a:fillRect/>
          </a:stretch>
        </p:blipFill>
        <p:spPr>
          <a:xfrm>
            <a:off x="5810178" y="3272652"/>
            <a:ext cx="932690" cy="338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그림 65" descr="171.png"/>
          <p:cNvPicPr>
            <a:picLocks noChangeAspect="1"/>
          </p:cNvPicPr>
          <p:nvPr/>
        </p:nvPicPr>
        <p:blipFill>
          <a:blip r:embed="rId9" cstate="print">
            <a:lum contrast="-3000"/>
          </a:blip>
          <a:stretch>
            <a:fillRect/>
          </a:stretch>
        </p:blipFill>
        <p:spPr>
          <a:xfrm>
            <a:off x="5758046" y="3323212"/>
            <a:ext cx="969266" cy="32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그림 67" descr="171.png"/>
          <p:cNvPicPr>
            <a:picLocks noChangeAspect="1"/>
          </p:cNvPicPr>
          <p:nvPr/>
        </p:nvPicPr>
        <p:blipFill>
          <a:blip r:embed="rId10" cstate="print">
            <a:lum contrast="-3000"/>
          </a:blip>
          <a:stretch>
            <a:fillRect/>
          </a:stretch>
        </p:blipFill>
        <p:spPr>
          <a:xfrm>
            <a:off x="6144185" y="3376375"/>
            <a:ext cx="594361" cy="322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그림 68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6050833" y="3382202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그림 69" descr="171.png"/>
          <p:cNvPicPr>
            <a:picLocks noChangeAspect="1"/>
          </p:cNvPicPr>
          <p:nvPr/>
        </p:nvPicPr>
        <p:blipFill>
          <a:blip r:embed="rId12" cstate="print">
            <a:lum contrast="-3000"/>
          </a:blip>
          <a:stretch>
            <a:fillRect/>
          </a:stretch>
        </p:blipFill>
        <p:spPr>
          <a:xfrm>
            <a:off x="6103336" y="3369350"/>
            <a:ext cx="565173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그림 82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6006531" y="3413376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그림 71" descr="171.png"/>
          <p:cNvPicPr>
            <a:picLocks noChangeAspect="1"/>
          </p:cNvPicPr>
          <p:nvPr/>
        </p:nvPicPr>
        <p:blipFill>
          <a:blip r:embed="rId13" cstate="print">
            <a:lum contrast="-3000"/>
          </a:blip>
          <a:stretch>
            <a:fillRect/>
          </a:stretch>
        </p:blipFill>
        <p:spPr>
          <a:xfrm>
            <a:off x="5596079" y="4041698"/>
            <a:ext cx="3561595" cy="5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그림 72" descr="171.png"/>
          <p:cNvPicPr>
            <a:picLocks noChangeAspect="1"/>
          </p:cNvPicPr>
          <p:nvPr/>
        </p:nvPicPr>
        <p:blipFill>
          <a:blip r:embed="rId14" cstate="print">
            <a:lum contrast="-3000"/>
          </a:blip>
          <a:stretch>
            <a:fillRect/>
          </a:stretch>
        </p:blipFill>
        <p:spPr>
          <a:xfrm rot="172891">
            <a:off x="5749452" y="4002599"/>
            <a:ext cx="3525019" cy="169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그림 73" descr="171.png"/>
          <p:cNvPicPr>
            <a:picLocks noChangeAspect="1"/>
          </p:cNvPicPr>
          <p:nvPr/>
        </p:nvPicPr>
        <p:blipFill>
          <a:blip r:embed="rId15" cstate="print">
            <a:lum contrast="-3000"/>
          </a:blip>
          <a:stretch>
            <a:fillRect/>
          </a:stretch>
        </p:blipFill>
        <p:spPr>
          <a:xfrm>
            <a:off x="5633511" y="4050981"/>
            <a:ext cx="3461011" cy="8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그림 75" descr="171.png"/>
          <p:cNvPicPr>
            <a:picLocks noChangeAspect="1"/>
          </p:cNvPicPr>
          <p:nvPr/>
        </p:nvPicPr>
        <p:blipFill>
          <a:blip r:embed="rId16" cstate="print">
            <a:lum contrast="-3000"/>
          </a:blip>
          <a:stretch>
            <a:fillRect/>
          </a:stretch>
        </p:blipFill>
        <p:spPr>
          <a:xfrm>
            <a:off x="5574229" y="4037680"/>
            <a:ext cx="3712472" cy="5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그림 76" descr="171.png"/>
          <p:cNvPicPr>
            <a:picLocks noChangeAspect="1"/>
          </p:cNvPicPr>
          <p:nvPr/>
        </p:nvPicPr>
        <p:blipFill>
          <a:blip r:embed="rId17" cstate="print">
            <a:lum contrast="-3000"/>
          </a:blip>
          <a:stretch>
            <a:fillRect/>
          </a:stretch>
        </p:blipFill>
        <p:spPr>
          <a:xfrm>
            <a:off x="5707557" y="4049486"/>
            <a:ext cx="3250699" cy="6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그림 77" descr="171.png"/>
          <p:cNvPicPr>
            <a:picLocks noChangeAspect="1"/>
          </p:cNvPicPr>
          <p:nvPr/>
        </p:nvPicPr>
        <p:blipFill>
          <a:blip r:embed="rId18" cstate="print">
            <a:lum contrast="-3000"/>
          </a:blip>
          <a:stretch>
            <a:fillRect/>
          </a:stretch>
        </p:blipFill>
        <p:spPr>
          <a:xfrm>
            <a:off x="5894507" y="4048320"/>
            <a:ext cx="3611887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그림 81" descr="171.png"/>
          <p:cNvPicPr>
            <a:picLocks noChangeAspect="1"/>
          </p:cNvPicPr>
          <p:nvPr/>
        </p:nvPicPr>
        <p:blipFill>
          <a:blip r:embed="rId18" cstate="print">
            <a:lum contrast="-3000"/>
          </a:blip>
          <a:stretch>
            <a:fillRect/>
          </a:stretch>
        </p:blipFill>
        <p:spPr>
          <a:xfrm>
            <a:off x="5662073" y="4063486"/>
            <a:ext cx="3611887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그림 84" descr="171.png"/>
          <p:cNvPicPr>
            <a:picLocks noChangeAspect="1"/>
          </p:cNvPicPr>
          <p:nvPr/>
        </p:nvPicPr>
        <p:blipFill>
          <a:blip r:embed="rId15" cstate="print">
            <a:lum contrast="-3000"/>
          </a:blip>
          <a:stretch>
            <a:fillRect/>
          </a:stretch>
        </p:blipFill>
        <p:spPr>
          <a:xfrm>
            <a:off x="5557072" y="4048655"/>
            <a:ext cx="3461011" cy="8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그림 91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5989458" y="3380386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그림 85" descr="171.png"/>
          <p:cNvPicPr>
            <a:picLocks noChangeAspect="1"/>
          </p:cNvPicPr>
          <p:nvPr/>
        </p:nvPicPr>
        <p:blipFill>
          <a:blip r:embed="rId19" cstate="print">
            <a:lum contrast="-3000"/>
          </a:blip>
          <a:stretch>
            <a:fillRect/>
          </a:stretch>
        </p:blipFill>
        <p:spPr>
          <a:xfrm>
            <a:off x="8021593" y="3592503"/>
            <a:ext cx="1152146" cy="117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그림 86" descr="171.png"/>
          <p:cNvPicPr>
            <a:picLocks noChangeAspect="1"/>
          </p:cNvPicPr>
          <p:nvPr/>
        </p:nvPicPr>
        <p:blipFill>
          <a:blip r:embed="rId20" cstate="print">
            <a:lum contrast="-3000"/>
          </a:blip>
          <a:stretch>
            <a:fillRect/>
          </a:stretch>
        </p:blipFill>
        <p:spPr>
          <a:xfrm>
            <a:off x="8020976" y="3619565"/>
            <a:ext cx="1152146" cy="117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그림 87" descr="171.png"/>
          <p:cNvPicPr>
            <a:picLocks noChangeAspect="1"/>
          </p:cNvPicPr>
          <p:nvPr/>
        </p:nvPicPr>
        <p:blipFill>
          <a:blip r:embed="rId21" cstate="print">
            <a:lum contrast="-3000"/>
          </a:blip>
          <a:stretch>
            <a:fillRect/>
          </a:stretch>
        </p:blipFill>
        <p:spPr>
          <a:xfrm>
            <a:off x="7959471" y="3575155"/>
            <a:ext cx="1321311" cy="113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그림 88" descr="171.png"/>
          <p:cNvPicPr>
            <a:picLocks noChangeAspect="1"/>
          </p:cNvPicPr>
          <p:nvPr/>
        </p:nvPicPr>
        <p:blipFill>
          <a:blip r:embed="rId22" cstate="print">
            <a:lum contrast="-3000"/>
          </a:blip>
          <a:stretch>
            <a:fillRect/>
          </a:stretch>
        </p:blipFill>
        <p:spPr>
          <a:xfrm>
            <a:off x="8047720" y="3592998"/>
            <a:ext cx="1220727" cy="124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그림 89" descr="171.png"/>
          <p:cNvPicPr>
            <a:picLocks noChangeAspect="1"/>
          </p:cNvPicPr>
          <p:nvPr/>
        </p:nvPicPr>
        <p:blipFill>
          <a:blip r:embed="rId23" cstate="print">
            <a:lum contrast="-3000"/>
          </a:blip>
          <a:stretch>
            <a:fillRect/>
          </a:stretch>
        </p:blipFill>
        <p:spPr>
          <a:xfrm>
            <a:off x="8064039" y="3627707"/>
            <a:ext cx="1257303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그림 90" descr="171.png"/>
          <p:cNvPicPr>
            <a:picLocks noChangeAspect="1"/>
          </p:cNvPicPr>
          <p:nvPr/>
        </p:nvPicPr>
        <p:blipFill>
          <a:blip r:embed="rId23" cstate="print">
            <a:lum contrast="-3000"/>
          </a:blip>
          <a:stretch>
            <a:fillRect/>
          </a:stretch>
        </p:blipFill>
        <p:spPr>
          <a:xfrm>
            <a:off x="8055126" y="3593211"/>
            <a:ext cx="1257303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그림 92" descr="171.png"/>
          <p:cNvPicPr>
            <a:picLocks noChangeAspect="1"/>
          </p:cNvPicPr>
          <p:nvPr/>
        </p:nvPicPr>
        <p:blipFill>
          <a:blip r:embed="rId23" cstate="print">
            <a:lum contrast="-3000"/>
          </a:blip>
          <a:stretch>
            <a:fillRect/>
          </a:stretch>
        </p:blipFill>
        <p:spPr>
          <a:xfrm>
            <a:off x="7999471" y="3581750"/>
            <a:ext cx="1257303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그림 94" descr="171.png"/>
          <p:cNvPicPr>
            <a:picLocks noChangeAspect="1"/>
          </p:cNvPicPr>
          <p:nvPr/>
        </p:nvPicPr>
        <p:blipFill>
          <a:blip r:embed="rId24" cstate="print">
            <a:lum contrast="-3000"/>
          </a:blip>
          <a:stretch>
            <a:fillRect/>
          </a:stretch>
        </p:blipFill>
        <p:spPr>
          <a:xfrm>
            <a:off x="6786264" y="4268592"/>
            <a:ext cx="1805944" cy="128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그림 95" descr="171.png"/>
          <p:cNvPicPr>
            <a:picLocks noChangeAspect="1"/>
          </p:cNvPicPr>
          <p:nvPr/>
        </p:nvPicPr>
        <p:blipFill>
          <a:blip r:embed="rId25" cstate="print">
            <a:lum contrast="-3000"/>
          </a:blip>
          <a:stretch>
            <a:fillRect/>
          </a:stretch>
        </p:blipFill>
        <p:spPr>
          <a:xfrm>
            <a:off x="6695679" y="4435259"/>
            <a:ext cx="1842520" cy="122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그림 96" descr="171.png"/>
          <p:cNvPicPr>
            <a:picLocks noChangeAspect="1"/>
          </p:cNvPicPr>
          <p:nvPr/>
        </p:nvPicPr>
        <p:blipFill>
          <a:blip r:embed="rId26" cstate="print">
            <a:lum contrast="-3000"/>
          </a:blip>
          <a:stretch>
            <a:fillRect/>
          </a:stretch>
        </p:blipFill>
        <p:spPr>
          <a:xfrm>
            <a:off x="6681192" y="4331273"/>
            <a:ext cx="1815088" cy="12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그림 97" descr="171.png"/>
          <p:cNvPicPr>
            <a:picLocks noChangeAspect="1"/>
          </p:cNvPicPr>
          <p:nvPr/>
        </p:nvPicPr>
        <p:blipFill>
          <a:blip r:embed="rId27" cstate="print">
            <a:lum contrast="-3000"/>
          </a:blip>
          <a:stretch>
            <a:fillRect/>
          </a:stretch>
        </p:blipFill>
        <p:spPr>
          <a:xfrm>
            <a:off x="6741476" y="4369430"/>
            <a:ext cx="1760224" cy="133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그림 98" descr="171.png"/>
          <p:cNvPicPr>
            <a:picLocks noChangeAspect="1"/>
          </p:cNvPicPr>
          <p:nvPr/>
        </p:nvPicPr>
        <p:blipFill>
          <a:blip r:embed="rId28" cstate="print">
            <a:lum contrast="-3000"/>
          </a:blip>
          <a:stretch>
            <a:fillRect/>
          </a:stretch>
        </p:blipFill>
        <p:spPr>
          <a:xfrm>
            <a:off x="6745296" y="4410395"/>
            <a:ext cx="1709932" cy="130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그림 99" descr="171.png"/>
          <p:cNvPicPr>
            <a:picLocks noChangeAspect="1"/>
          </p:cNvPicPr>
          <p:nvPr/>
        </p:nvPicPr>
        <p:blipFill>
          <a:blip r:embed="rId28" cstate="print">
            <a:lum contrast="-3000"/>
          </a:blip>
          <a:stretch>
            <a:fillRect/>
          </a:stretch>
        </p:blipFill>
        <p:spPr>
          <a:xfrm>
            <a:off x="6847900" y="4309013"/>
            <a:ext cx="1709932" cy="130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그림 100" descr="171.png"/>
          <p:cNvPicPr>
            <a:picLocks noChangeAspect="1"/>
          </p:cNvPicPr>
          <p:nvPr/>
        </p:nvPicPr>
        <p:blipFill>
          <a:blip r:embed="rId29" cstate="print">
            <a:lum contrast="-3000"/>
          </a:blip>
          <a:stretch>
            <a:fillRect/>
          </a:stretch>
        </p:blipFill>
        <p:spPr>
          <a:xfrm>
            <a:off x="6598132" y="4204292"/>
            <a:ext cx="1728220" cy="138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그림 102" descr="171.png"/>
          <p:cNvPicPr>
            <a:picLocks noChangeAspect="1"/>
          </p:cNvPicPr>
          <p:nvPr/>
        </p:nvPicPr>
        <p:blipFill>
          <a:blip r:embed="rId30" cstate="print">
            <a:lum contrast="-3000"/>
          </a:blip>
          <a:stretch>
            <a:fillRect/>
          </a:stretch>
        </p:blipFill>
        <p:spPr>
          <a:xfrm>
            <a:off x="6622014" y="4260733"/>
            <a:ext cx="1801372" cy="1284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그림 101" descr="171.png"/>
          <p:cNvPicPr>
            <a:picLocks noChangeAspect="1"/>
          </p:cNvPicPr>
          <p:nvPr/>
        </p:nvPicPr>
        <p:blipFill>
          <a:blip r:embed="rId31" cstate="print">
            <a:lum contrast="-3000"/>
          </a:blip>
          <a:stretch>
            <a:fillRect/>
          </a:stretch>
        </p:blipFill>
        <p:spPr>
          <a:xfrm>
            <a:off x="6638684" y="4238121"/>
            <a:ext cx="1677927" cy="125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그림 103" descr="171.png"/>
          <p:cNvPicPr>
            <a:picLocks noChangeAspect="1"/>
          </p:cNvPicPr>
          <p:nvPr/>
        </p:nvPicPr>
        <p:blipFill>
          <a:blip r:embed="rId32" cstate="print">
            <a:lum contrast="-3000"/>
          </a:blip>
          <a:stretch>
            <a:fillRect/>
          </a:stretch>
        </p:blipFill>
        <p:spPr>
          <a:xfrm>
            <a:off x="6745929" y="4428890"/>
            <a:ext cx="1714504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그림 106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5914016" y="3415541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그림 107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5989182" y="3450013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점" descr="e6.png"/>
          <p:cNvPicPr>
            <a:picLocks noChangeAspect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7399797" y="2597326"/>
            <a:ext cx="83764" cy="7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점" descr="e6.png"/>
          <p:cNvPicPr>
            <a:picLocks noChangeAspect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6221507" y="2741028"/>
            <a:ext cx="83764" cy="7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점" descr="e6.png"/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9196452" y="2625484"/>
            <a:ext cx="86448" cy="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점" descr="e6.png"/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6637692" y="2514020"/>
            <a:ext cx="65264" cy="5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점" descr="e6.png"/>
          <p:cNvPicPr>
            <a:picLocks noChangeAspect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7773942" y="2932143"/>
            <a:ext cx="93708" cy="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" name="점" descr="e6.png"/>
          <p:cNvPicPr>
            <a:picLocks noChangeAspect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8524570" y="3337641"/>
            <a:ext cx="117896" cy="9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7158522" y="2148096"/>
            <a:ext cx="80478" cy="68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8872305" y="2428197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8353955" y="2506373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6218709" y="3496822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5922741" y="3048231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6931124" y="3068960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점" descr="e6.png"/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9108500" y="3201546"/>
            <a:ext cx="86448" cy="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" name="그림 121" descr="96.png"/>
          <p:cNvPicPr>
            <a:picLocks noChangeAspect="1"/>
          </p:cNvPicPr>
          <p:nvPr/>
        </p:nvPicPr>
        <p:blipFill>
          <a:blip r:embed="rId37" cstate="print">
            <a:lum bright="100000"/>
          </a:blip>
          <a:stretch>
            <a:fillRect/>
          </a:stretch>
        </p:blipFill>
        <p:spPr>
          <a:xfrm>
            <a:off x="7232258" y="1052736"/>
            <a:ext cx="934395" cy="119709"/>
          </a:xfrm>
          <a:prstGeom prst="rect">
            <a:avLst/>
          </a:prstGeom>
        </p:spPr>
      </p:pic>
      <p:pic>
        <p:nvPicPr>
          <p:cNvPr id="64" name="뚫은거" descr="4.png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048" y="21013"/>
            <a:ext cx="9902952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88504" y="3075612"/>
            <a:ext cx="5219053" cy="3349949"/>
            <a:chOff x="488504" y="3075612"/>
            <a:chExt cx="5219053" cy="3349949"/>
          </a:xfrm>
        </p:grpSpPr>
        <p:pic>
          <p:nvPicPr>
            <p:cNvPr id="80" name="그림 79" descr="97.png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89719" y="6062920"/>
              <a:ext cx="434182" cy="352888"/>
            </a:xfrm>
            <a:prstGeom prst="rect">
              <a:avLst/>
            </a:prstGeom>
          </p:spPr>
        </p:pic>
        <p:sp>
          <p:nvSpPr>
            <p:cNvPr id="81" name="제목 1"/>
            <p:cNvSpPr txBox="1">
              <a:spLocks/>
            </p:cNvSpPr>
            <p:nvPr/>
          </p:nvSpPr>
          <p:spPr>
            <a:xfrm>
              <a:off x="506051" y="3075612"/>
              <a:ext cx="5201506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ctr" defTabSz="914229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defRPr/>
              </a:pPr>
              <a:r>
                <a:rPr lang="ko-KR" altLang="en-US" sz="2000" b="1" spc="-45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평창동계올림픽</a:t>
              </a:r>
              <a:r>
                <a:rPr lang="ko-KR" altLang="en-US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2000" b="1" spc="-45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조직위원회</a:t>
              </a:r>
              <a:r>
                <a:rPr lang="ko-KR" altLang="en-US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인증</a:t>
              </a:r>
              <a:r>
                <a:rPr lang="en-US" altLang="ko-KR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/</a:t>
              </a:r>
              <a:r>
                <a:rPr lang="ko-KR" altLang="en-US" sz="2000" b="1" spc="-45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접근제어</a:t>
              </a:r>
              <a:r>
                <a:rPr lang="ko-KR" altLang="en-US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솔루션 도입 제안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88504" y="5933118"/>
              <a:ext cx="44629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/>
              <a:r>
                <a:rPr lang="en-US" altLang="ko-KR" sz="1600" spc="-120" dirty="0" err="1" smtClean="0">
                  <a:solidFill>
                    <a:prstClr val="white">
                      <a:lumMod val="75000"/>
                    </a:prstClr>
                  </a:solidFill>
                </a:rPr>
                <a:t>KT</a:t>
              </a:r>
              <a:r>
                <a:rPr lang="en-US" altLang="ko-KR" sz="1600" spc="-120" dirty="0" smtClean="0">
                  <a:solidFill>
                    <a:prstClr val="white">
                      <a:lumMod val="75000"/>
                    </a:prstClr>
                  </a:solidFill>
                </a:rPr>
                <a:t> </a:t>
              </a:r>
              <a:r>
                <a:rPr lang="ko-KR" altLang="en-US" sz="1600" spc="-120" dirty="0" err="1" smtClean="0">
                  <a:solidFill>
                    <a:prstClr val="white">
                      <a:lumMod val="75000"/>
                    </a:prstClr>
                  </a:solidFill>
                </a:rPr>
                <a:t>미래융합사업추진실</a:t>
              </a:r>
              <a:r>
                <a:rPr lang="ko-KR" altLang="en-US" sz="1600" spc="-120" dirty="0" smtClean="0">
                  <a:solidFill>
                    <a:prstClr val="white">
                      <a:lumMod val="75000"/>
                    </a:prstClr>
                  </a:solidFill>
                </a:rPr>
                <a:t> </a:t>
              </a:r>
              <a:endParaRPr lang="en-US" altLang="ko-KR" sz="1600" spc="-120" dirty="0" smtClean="0">
                <a:solidFill>
                  <a:prstClr val="white">
                    <a:lumMod val="75000"/>
                  </a:prstClr>
                </a:solidFill>
              </a:endParaRPr>
            </a:p>
            <a:p>
              <a:pPr lvl="0"/>
              <a:r>
                <a:rPr lang="en-US" altLang="ko-KR" sz="1600" dirty="0" smtClean="0">
                  <a:solidFill>
                    <a:prstClr val="white">
                      <a:lumMod val="75000"/>
                    </a:prstClr>
                  </a:solidFill>
                </a:rPr>
                <a:t>| 2017.08.17 </a:t>
              </a:r>
              <a:endPara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67" name="제목 1"/>
            <p:cNvSpPr txBox="1">
              <a:spLocks/>
            </p:cNvSpPr>
            <p:nvPr/>
          </p:nvSpPr>
          <p:spPr>
            <a:xfrm>
              <a:off x="506051" y="3489075"/>
              <a:ext cx="491785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ctr" defTabSz="914229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defRPr/>
              </a:pPr>
              <a:r>
                <a:rPr lang="en-US" altLang="ko-KR" sz="1600" b="1" spc="-100" dirty="0">
                  <a:solidFill>
                    <a:schemeClr val="bg1">
                      <a:lumMod val="65000"/>
                    </a:schemeClr>
                  </a:solidFill>
                </a:rPr>
                <a:t>Wiz Stick</a:t>
              </a:r>
              <a:r>
                <a:rPr lang="ko-KR" altLang="en-US" sz="1600" b="1" spc="-100" dirty="0">
                  <a:solidFill>
                    <a:schemeClr val="bg1">
                      <a:lumMod val="65000"/>
                    </a:schemeClr>
                  </a:solidFill>
                </a:rPr>
                <a:t>을 활용한 인증</a:t>
              </a:r>
              <a:r>
                <a:rPr lang="en-US" altLang="ko-KR" sz="1600" b="1" spc="-100" dirty="0">
                  <a:solidFill>
                    <a:schemeClr val="bg1">
                      <a:lumMod val="65000"/>
                    </a:schemeClr>
                  </a:solidFill>
                </a:rPr>
                <a:t>/</a:t>
              </a:r>
              <a:r>
                <a:rPr lang="ko-KR" altLang="en-US" sz="1600" b="1" spc="-100" dirty="0" err="1">
                  <a:solidFill>
                    <a:schemeClr val="bg1">
                      <a:lumMod val="65000"/>
                    </a:schemeClr>
                  </a:solidFill>
                </a:rPr>
                <a:t>접근제어</a:t>
              </a:r>
              <a:r>
                <a:rPr lang="ko-KR" altLang="en-US" sz="1600" b="1" spc="-100" dirty="0">
                  <a:solidFill>
                    <a:schemeClr val="bg1">
                      <a:lumMod val="65000"/>
                    </a:schemeClr>
                  </a:solidFill>
                </a:rPr>
                <a:t> 방안</a:t>
              </a:r>
              <a:endParaRPr lang="ko-KR" altLang="en-US" sz="1600" b="1" spc="-8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2566072"/>
            <a:ext cx="3940403" cy="48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27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xit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8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8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8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8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8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8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8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8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8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xit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9" dur="8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8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8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8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xit" presetSubtype="4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8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8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xit" presetSubtype="4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8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8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xit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3" dur="8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xit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xit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5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8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xit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1" dur="8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8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xit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7" dur="8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xit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3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xit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9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8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xit" presetSubtype="2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5" dur="8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8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1" dur="8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8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xit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7" dur="8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8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xit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3" dur="8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8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xit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9" dur="8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8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xit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5" dur="8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2" presetClass="entr" presetSubtype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8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xit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1" dur="8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8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xit" presetSubtype="4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7" dur="8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xit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3"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8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xit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9" dur="8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5" dur="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9" dur="8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xit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1" dur="8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8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xit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7" dur="8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xit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3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9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3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5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8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xit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1" dur="8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5" dur="8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xit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7" dur="8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2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2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2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2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22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18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24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23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2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2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2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repeatCount="indefinite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2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2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2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2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Image result for 나야나 랜섬웨어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46" y="1951636"/>
            <a:ext cx="5950830" cy="433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ko-KR" altLang="en-US" dirty="0" smtClean="0"/>
              <a:t>기존 지식 기반 인증의 대표적 악용 사례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 smtClean="0"/>
              <a:t>1.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en-US" altLang="ko-KR" sz="1800" b="1" spc="-60" dirty="0" smtClean="0">
                <a:solidFill>
                  <a:schemeClr val="accent6"/>
                </a:solidFill>
                <a:latin typeface="+mn-ea"/>
              </a:rPr>
              <a:t>‘</a:t>
            </a:r>
            <a:r>
              <a:rPr lang="ko-KR" altLang="en-US" sz="1800" b="1" spc="-60" dirty="0" err="1" smtClean="0">
                <a:solidFill>
                  <a:schemeClr val="accent6"/>
                </a:solidFill>
                <a:latin typeface="+mn-ea"/>
              </a:rPr>
              <a:t>인터넷나야나</a:t>
            </a:r>
            <a:r>
              <a:rPr lang="en-US" altLang="ko-KR" dirty="0" smtClean="0"/>
              <a:t>’ </a:t>
            </a:r>
            <a:r>
              <a:rPr lang="ko-KR" altLang="en-US" dirty="0" err="1" smtClean="0"/>
              <a:t>랜섬웨어</a:t>
            </a:r>
            <a:r>
              <a:rPr lang="ko-KR" altLang="en-US" dirty="0" smtClean="0"/>
              <a:t> 감염 사태 </a:t>
            </a:r>
            <a:r>
              <a:rPr lang="en-US" altLang="ko-KR" dirty="0" smtClean="0"/>
              <a:t>(2017.06.10)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9846" y="6200763"/>
            <a:ext cx="7255482" cy="2423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이미지 출처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: </a:t>
            </a: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미래창조과학부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676636" y="3068960"/>
            <a:ext cx="1620180" cy="762438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t="39162" r="32155" b="22516"/>
          <a:stretch/>
        </p:blipFill>
        <p:spPr bwMode="auto">
          <a:xfrm>
            <a:off x="5889104" y="1521586"/>
            <a:ext cx="3666712" cy="243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t="57381" r="32155" b="34204"/>
          <a:stretch/>
        </p:blipFill>
        <p:spPr bwMode="auto">
          <a:xfrm>
            <a:off x="4196916" y="1951635"/>
            <a:ext cx="5227092" cy="762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4340932" y="2177486"/>
            <a:ext cx="246953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531377" y="2651939"/>
            <a:ext cx="273399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각형 11"/>
          <p:cNvSpPr/>
          <p:nvPr/>
        </p:nvSpPr>
        <p:spPr>
          <a:xfrm rot="3787611">
            <a:off x="1168944" y="2216354"/>
            <a:ext cx="1706407" cy="475056"/>
          </a:xfrm>
          <a:prstGeom prst="homePlate">
            <a:avLst>
              <a:gd name="adj" fmla="val 38844"/>
            </a:avLst>
          </a:prstGeom>
          <a:gradFill flip="none" rotWithShape="1">
            <a:gsLst>
              <a:gs pos="0">
                <a:schemeClr val="accent1"/>
              </a:gs>
              <a:gs pos="60000">
                <a:schemeClr val="accent1"/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 rot="3796944">
            <a:off x="1344275" y="2310612"/>
            <a:ext cx="1355115" cy="24128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200" b="1" dirty="0" smtClean="0">
                <a:solidFill>
                  <a:schemeClr val="bg1"/>
                </a:solidFill>
                <a:latin typeface="+mn-ea"/>
                <a:sym typeface="Wingdings"/>
              </a:rPr>
              <a:t>The Root Cause !!!</a:t>
            </a:r>
          </a:p>
        </p:txBody>
      </p:sp>
      <p:sp>
        <p:nvSpPr>
          <p:cNvPr id="13" name="포인트가 16개인 별 12"/>
          <p:cNvSpPr/>
          <p:nvPr/>
        </p:nvSpPr>
        <p:spPr>
          <a:xfrm>
            <a:off x="5461918" y="2865899"/>
            <a:ext cx="3343510" cy="1927688"/>
          </a:xfrm>
          <a:prstGeom prst="star16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138270" y="3292789"/>
            <a:ext cx="1998164" cy="107721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err="1" smtClean="0">
                <a:solidFill>
                  <a:schemeClr val="bg1"/>
                </a:solidFill>
                <a:latin typeface="+mn-ea"/>
                <a:sym typeface="Wingdings"/>
              </a:rPr>
              <a:t>패스워드와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 같은</a:t>
            </a:r>
            <a:endParaRPr lang="en-US" altLang="ko-KR" sz="1400" b="1" dirty="0" smtClean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지식 기반 인증 기술은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n-ea"/>
                <a:sym typeface="Wingdings"/>
              </a:rPr>
              <a:t>본인인증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 적합성이나 위협 대응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sym typeface="Wingdings"/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보안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sym typeface="Wingdings"/>
              </a:rPr>
              <a:t>)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기술 측면에서 매우 취약 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sym typeface="Wingdings"/>
              </a:rPr>
              <a:t>!!!</a:t>
            </a:r>
          </a:p>
        </p:txBody>
      </p:sp>
      <p:sp>
        <p:nvSpPr>
          <p:cNvPr id="48" name="포인트가 16개인 별 47"/>
          <p:cNvSpPr/>
          <p:nvPr/>
        </p:nvSpPr>
        <p:spPr>
          <a:xfrm>
            <a:off x="6140552" y="4360048"/>
            <a:ext cx="3343510" cy="1927688"/>
          </a:xfrm>
          <a:prstGeom prst="star16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807264" y="4785284"/>
            <a:ext cx="1998164" cy="107721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smtClean="0">
                <a:solidFill>
                  <a:schemeClr val="tx1"/>
                </a:solidFill>
                <a:latin typeface="+mn-ea"/>
                <a:sym typeface="Wingdings"/>
              </a:rPr>
              <a:t>사용자의 소지품에 기반한 </a:t>
            </a:r>
            <a:r>
              <a:rPr lang="ko-KR" altLang="en-US" sz="1400" b="1" dirty="0" err="1" smtClean="0">
                <a:solidFill>
                  <a:srgbClr val="FF0000"/>
                </a:solidFill>
                <a:latin typeface="+mn-ea"/>
                <a:sym typeface="Wingdings"/>
              </a:rPr>
              <a:t>소지기반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sym typeface="Wingdings"/>
              </a:rPr>
              <a:t> 인증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  <a:sym typeface="Wingdings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  <a:sym typeface="Wingdings"/>
              </a:rPr>
              <a:t>사용자의 생리학적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  <a:sym typeface="Wingdings"/>
              </a:rPr>
              <a:t>, </a:t>
            </a:r>
            <a:r>
              <a:rPr lang="ko-KR" altLang="en-US" sz="1400" b="1" dirty="0" err="1" smtClean="0">
                <a:solidFill>
                  <a:schemeClr val="tx1"/>
                </a:solidFill>
                <a:latin typeface="+mn-ea"/>
                <a:sym typeface="Wingdings"/>
              </a:rPr>
              <a:t>행동학적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  <a:sym typeface="Wingdings"/>
              </a:rPr>
              <a:t> 특성에 기반한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sym typeface="Wingdings"/>
              </a:rPr>
              <a:t>생체 기반 인증 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  <a:sym typeface="Wingdings"/>
              </a:rPr>
              <a:t>권고</a:t>
            </a:r>
            <a:endParaRPr lang="en-US" altLang="ko-KR" sz="1400" b="1" dirty="0" smtClean="0">
              <a:solidFill>
                <a:schemeClr val="tx1"/>
              </a:solidFill>
              <a:latin typeface="+mn-ea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2741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99" y="3120064"/>
            <a:ext cx="2845850" cy="196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028" y="2685712"/>
            <a:ext cx="1987224" cy="283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en-US" altLang="ko-KR" dirty="0" err="1" smtClean="0"/>
              <a:t>GiGA</a:t>
            </a:r>
            <a:r>
              <a:rPr lang="en-US" altLang="ko-KR" dirty="0" smtClean="0"/>
              <a:t> secure </a:t>
            </a:r>
            <a:r>
              <a:rPr lang="en-US" altLang="ko-KR" dirty="0" err="1" smtClean="0"/>
              <a:t>wizstick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 smtClean="0"/>
              <a:t>2.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83099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just">
              <a:buClr>
                <a:schemeClr val="accent6"/>
              </a:buClr>
              <a:buSzPct val="100000"/>
            </a:pPr>
            <a:r>
              <a:rPr lang="en-US" altLang="ko-KR" sz="1800" b="1" spc="-100" dirty="0" smtClean="0">
                <a:solidFill>
                  <a:srgbClr val="8C8C8C"/>
                </a:solidFill>
              </a:rPr>
              <a:t>Wiz Stick</a:t>
            </a:r>
            <a:r>
              <a:rPr lang="ko-KR" altLang="en-US" sz="1800" b="1" spc="-100" dirty="0" smtClean="0">
                <a:solidFill>
                  <a:srgbClr val="8C8C8C"/>
                </a:solidFill>
              </a:rPr>
              <a:t>은 </a:t>
            </a:r>
            <a:r>
              <a:rPr lang="ko-KR" altLang="en-US" sz="1800" b="1" spc="-100" dirty="0" err="1" smtClean="0">
                <a:solidFill>
                  <a:srgbClr val="FF0000"/>
                </a:solidFill>
              </a:rPr>
              <a:t>세계최초</a:t>
            </a:r>
            <a:r>
              <a:rPr lang="ko-KR" altLang="en-US" sz="1800" b="1" spc="-100" dirty="0" smtClean="0">
                <a:solidFill>
                  <a:srgbClr val="FF0000"/>
                </a:solidFill>
              </a:rPr>
              <a:t> </a:t>
            </a:r>
            <a:r>
              <a:rPr lang="ko-KR" altLang="en-US" sz="1800" b="1" spc="-100" dirty="0" err="1" smtClean="0">
                <a:solidFill>
                  <a:srgbClr val="FF0000"/>
                </a:solidFill>
              </a:rPr>
              <a:t>개인휴대형</a:t>
            </a:r>
            <a:r>
              <a:rPr lang="ko-KR" altLang="en-US" sz="1800" b="1" spc="-100" dirty="0" smtClean="0">
                <a:solidFill>
                  <a:srgbClr val="FF0000"/>
                </a:solidFill>
              </a:rPr>
              <a:t> </a:t>
            </a:r>
            <a:r>
              <a:rPr lang="ko-KR" altLang="en-US" sz="1800" b="1" spc="-100" dirty="0" err="1" smtClean="0">
                <a:solidFill>
                  <a:srgbClr val="FF0000"/>
                </a:solidFill>
              </a:rPr>
              <a:t>보안플랫폼</a:t>
            </a:r>
            <a:r>
              <a:rPr lang="ko-KR" altLang="en-US" sz="1800" b="1" spc="-100" dirty="0" err="1" smtClean="0">
                <a:solidFill>
                  <a:srgbClr val="8C8C8C"/>
                </a:solidFill>
              </a:rPr>
              <a:t>으로</a:t>
            </a:r>
            <a:r>
              <a:rPr lang="en-US" altLang="ko-KR" sz="1800" b="1" spc="-100" dirty="0" smtClean="0">
                <a:solidFill>
                  <a:srgbClr val="8C8C8C"/>
                </a:solidFill>
              </a:rPr>
              <a:t>, </a:t>
            </a:r>
            <a:r>
              <a:rPr lang="ko-KR" altLang="en-US" sz="1800" b="1" spc="-100" dirty="0" smtClean="0">
                <a:solidFill>
                  <a:srgbClr val="8C8C8C"/>
                </a:solidFill>
              </a:rPr>
              <a:t>사용자에게 안전한 인터넷 접속과 편리하고 안전한 인증을 제공합니다</a:t>
            </a:r>
            <a:r>
              <a:rPr lang="en-US" altLang="ko-KR" sz="1800" b="1" spc="-100" dirty="0" smtClean="0">
                <a:solidFill>
                  <a:srgbClr val="8C8C8C"/>
                </a:solidFill>
              </a:rPr>
              <a:t>. </a:t>
            </a:r>
            <a:r>
              <a:rPr lang="ko-KR" altLang="en-US" sz="1800" b="1" spc="-100" dirty="0" smtClean="0">
                <a:solidFill>
                  <a:srgbClr val="8C8C8C"/>
                </a:solidFill>
              </a:rPr>
              <a:t>특히 </a:t>
            </a:r>
            <a:r>
              <a:rPr lang="ko-KR" altLang="en-US" sz="1800" b="1" spc="-100" dirty="0" err="1" smtClean="0">
                <a:solidFill>
                  <a:srgbClr val="8C8C8C"/>
                </a:solidFill>
              </a:rPr>
              <a:t>공인인증서</a:t>
            </a:r>
            <a:r>
              <a:rPr lang="ko-KR" altLang="en-US" sz="1800" b="1" spc="-100" dirty="0" smtClean="0">
                <a:solidFill>
                  <a:srgbClr val="8C8C8C"/>
                </a:solidFill>
              </a:rPr>
              <a:t> 유출을 방지할 수 </a:t>
            </a:r>
            <a:r>
              <a:rPr lang="ko-KR" altLang="en-US" spc="-100" dirty="0" smtClean="0">
                <a:solidFill>
                  <a:srgbClr val="8C8C8C"/>
                </a:solidFill>
              </a:rPr>
              <a:t>있는</a:t>
            </a:r>
            <a:r>
              <a:rPr lang="en-US" altLang="ko-KR" spc="-100" dirty="0" smtClean="0">
                <a:solidFill>
                  <a:srgbClr val="8C8C8C"/>
                </a:solidFill>
              </a:rPr>
              <a:t>,</a:t>
            </a:r>
            <a:r>
              <a:rPr lang="ko-KR" altLang="en-US" spc="-100" dirty="0" smtClean="0">
                <a:solidFill>
                  <a:srgbClr val="8C8C8C"/>
                </a:solidFill>
              </a:rPr>
              <a:t> </a:t>
            </a:r>
            <a:r>
              <a:rPr lang="ko-KR" altLang="en-US" spc="-100" dirty="0" err="1" smtClean="0">
                <a:solidFill>
                  <a:srgbClr val="8C8C8C"/>
                </a:solidFill>
              </a:rPr>
              <a:t>보안성이</a:t>
            </a:r>
            <a:r>
              <a:rPr lang="ko-KR" altLang="en-US" spc="-100" dirty="0" smtClean="0">
                <a:solidFill>
                  <a:srgbClr val="8C8C8C"/>
                </a:solidFill>
              </a:rPr>
              <a:t> 강화된 </a:t>
            </a:r>
            <a:r>
              <a:rPr lang="ko-KR" altLang="en-US" spc="-100" dirty="0" err="1">
                <a:solidFill>
                  <a:srgbClr val="8C8C8C"/>
                </a:solidFill>
              </a:rPr>
              <a:t>생체인증을</a:t>
            </a:r>
            <a:r>
              <a:rPr lang="ko-KR" altLang="en-US" spc="-100" dirty="0">
                <a:solidFill>
                  <a:srgbClr val="8C8C8C"/>
                </a:solidFill>
              </a:rPr>
              <a:t> </a:t>
            </a:r>
            <a:r>
              <a:rPr lang="ko-KR" altLang="en-US" spc="-100" dirty="0" smtClean="0">
                <a:solidFill>
                  <a:srgbClr val="8C8C8C"/>
                </a:solidFill>
              </a:rPr>
              <a:t>통한 </a:t>
            </a:r>
            <a:r>
              <a:rPr lang="ko-KR" altLang="en-US" spc="-100" dirty="0" smtClean="0">
                <a:solidFill>
                  <a:srgbClr val="FF0000"/>
                </a:solidFill>
              </a:rPr>
              <a:t>휴대용 인증서 </a:t>
            </a:r>
            <a:r>
              <a:rPr lang="ko-KR" altLang="en-US" spc="-100" dirty="0" err="1" smtClean="0">
                <a:solidFill>
                  <a:srgbClr val="FF0000"/>
                </a:solidFill>
              </a:rPr>
              <a:t>저장장치</a:t>
            </a:r>
            <a:r>
              <a:rPr lang="en-US" altLang="ko-KR" spc="-100" dirty="0" smtClean="0">
                <a:solidFill>
                  <a:srgbClr val="FF0000"/>
                </a:solidFill>
              </a:rPr>
              <a:t>(</a:t>
            </a:r>
            <a:r>
              <a:rPr lang="ko-KR" altLang="en-US" spc="-100" dirty="0" err="1" smtClean="0">
                <a:solidFill>
                  <a:srgbClr val="FF0000"/>
                </a:solidFill>
              </a:rPr>
              <a:t>지문보안토큰</a:t>
            </a:r>
            <a:r>
              <a:rPr lang="en-US" altLang="ko-KR" spc="-100" dirty="0" smtClean="0">
                <a:solidFill>
                  <a:srgbClr val="FF0000"/>
                </a:solidFill>
              </a:rPr>
              <a:t>)</a:t>
            </a:r>
            <a:r>
              <a:rPr lang="ko-KR" altLang="en-US" spc="-100" dirty="0" smtClean="0">
                <a:solidFill>
                  <a:srgbClr val="8C8C8C"/>
                </a:solidFill>
              </a:rPr>
              <a:t>로 활용할 수 있습니다</a:t>
            </a:r>
            <a:r>
              <a:rPr lang="en-US" altLang="ko-KR" spc="-100" dirty="0" smtClean="0">
                <a:solidFill>
                  <a:srgbClr val="8C8C8C"/>
                </a:solidFill>
              </a:rPr>
              <a:t>.</a:t>
            </a:r>
            <a:r>
              <a:rPr lang="en-US" altLang="ko-KR" sz="1800" b="1" spc="-100" dirty="0" smtClean="0">
                <a:solidFill>
                  <a:srgbClr val="8C8C8C"/>
                </a:solidFill>
              </a:rPr>
              <a:t> </a:t>
            </a:r>
            <a:endParaRPr lang="en-US" altLang="ko-KR" sz="1800" b="1" spc="-100" dirty="0">
              <a:solidFill>
                <a:srgbClr val="8C8C8C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96" y="2109740"/>
            <a:ext cx="2386553" cy="417646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H="1">
            <a:off x="2147381" y="3808382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피싱</a:t>
            </a:r>
            <a:endParaRPr lang="ko-KR" altLang="en-US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2" name="타원 11"/>
          <p:cNvSpPr/>
          <p:nvPr/>
        </p:nvSpPr>
        <p:spPr>
          <a:xfrm flipH="1">
            <a:off x="2516437" y="4530085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파밍</a:t>
            </a:r>
            <a:endParaRPr lang="ko-KR" altLang="en-US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4" name="직선 화살표 연결선 13"/>
          <p:cNvCxnSpPr>
            <a:stCxn id="11" idx="2"/>
          </p:cNvCxnSpPr>
          <p:nvPr/>
        </p:nvCxnSpPr>
        <p:spPr>
          <a:xfrm flipV="1">
            <a:off x="2687381" y="4078381"/>
            <a:ext cx="1415640" cy="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10" idx="3"/>
          </p:cNvCxnSpPr>
          <p:nvPr/>
        </p:nvCxnSpPr>
        <p:spPr>
          <a:xfrm rot="16200000" flipH="1">
            <a:off x="3324520" y="3200434"/>
            <a:ext cx="417220" cy="1111549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12" idx="1"/>
          </p:cNvCxnSpPr>
          <p:nvPr/>
        </p:nvCxnSpPr>
        <p:spPr>
          <a:xfrm rot="5400000" flipH="1" flipV="1">
            <a:off x="3341925" y="3862186"/>
            <a:ext cx="382410" cy="1111549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 flipH="1">
            <a:off x="3173874" y="3756208"/>
            <a:ext cx="589446" cy="67301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191821" y="3752944"/>
            <a:ext cx="5715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/>
          <p:cNvSpPr/>
          <p:nvPr/>
        </p:nvSpPr>
        <p:spPr>
          <a:xfrm>
            <a:off x="6753628" y="3070716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</a:t>
            </a:r>
            <a:endParaRPr lang="en-US" altLang="ko-KR" sz="1050" b="1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</a:t>
            </a:r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관</a:t>
            </a:r>
          </a:p>
        </p:txBody>
      </p:sp>
      <p:sp>
        <p:nvSpPr>
          <p:cNvPr id="29" name="타원 28"/>
          <p:cNvSpPr/>
          <p:nvPr/>
        </p:nvSpPr>
        <p:spPr>
          <a:xfrm>
            <a:off x="7122684" y="3792419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전자</a:t>
            </a:r>
            <a:endParaRPr lang="en-US" altLang="ko-KR" sz="1050" b="1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입</a:t>
            </a:r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찰</a:t>
            </a:r>
          </a:p>
        </p:txBody>
      </p:sp>
      <p:sp>
        <p:nvSpPr>
          <p:cNvPr id="30" name="타원 29"/>
          <p:cNvSpPr/>
          <p:nvPr/>
        </p:nvSpPr>
        <p:spPr>
          <a:xfrm>
            <a:off x="6753628" y="4514122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사용자</a:t>
            </a:r>
            <a:endParaRPr lang="en-US" altLang="ko-KR" sz="1050" b="1" spc="-6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</a:t>
            </a:r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증</a:t>
            </a:r>
          </a:p>
        </p:txBody>
      </p:sp>
      <p:cxnSp>
        <p:nvCxnSpPr>
          <p:cNvPr id="31" name="직선 화살표 연결선 30"/>
          <p:cNvCxnSpPr>
            <a:stCxn id="29" idx="2"/>
          </p:cNvCxnSpPr>
          <p:nvPr/>
        </p:nvCxnSpPr>
        <p:spPr>
          <a:xfrm flipH="1" flipV="1">
            <a:off x="5707044" y="4062418"/>
            <a:ext cx="1415640" cy="1"/>
          </a:xfrm>
          <a:prstGeom prst="straightConnector1">
            <a:avLst/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28" idx="3"/>
          </p:cNvCxnSpPr>
          <p:nvPr/>
        </p:nvCxnSpPr>
        <p:spPr>
          <a:xfrm rot="5400000">
            <a:off x="6068325" y="3184471"/>
            <a:ext cx="417220" cy="1111549"/>
          </a:xfrm>
          <a:prstGeom prst="curvedConnector2">
            <a:avLst/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>
            <a:stCxn id="30" idx="1"/>
          </p:cNvCxnSpPr>
          <p:nvPr/>
        </p:nvCxnSpPr>
        <p:spPr>
          <a:xfrm rot="16200000" flipV="1">
            <a:off x="6085730" y="3846223"/>
            <a:ext cx="382410" cy="1111549"/>
          </a:xfrm>
          <a:prstGeom prst="curvedConnector2">
            <a:avLst/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6046745" y="3740245"/>
            <a:ext cx="589446" cy="67301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3887" y="3740245"/>
            <a:ext cx="557213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/>
          <p:cNvSpPr/>
          <p:nvPr/>
        </p:nvSpPr>
        <p:spPr>
          <a:xfrm flipH="1">
            <a:off x="2516437" y="3086679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멀웨어</a:t>
            </a:r>
            <a:endParaRPr lang="ko-KR" altLang="en-US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354107" y="4483152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 smtClean="0">
                <a:solidFill>
                  <a:srgbClr val="FFFF00"/>
                </a:solidFill>
                <a:latin typeface="+mn-ea"/>
                <a:sym typeface="Wingdings"/>
              </a:rPr>
              <a:t>지문보안토큰</a:t>
            </a:r>
            <a:endParaRPr lang="en-US" altLang="ko-KR" sz="1050" b="1" dirty="0" smtClean="0">
              <a:solidFill>
                <a:srgbClr val="FFFF00"/>
              </a:solidFill>
              <a:latin typeface="+mn-ea"/>
              <a:sym typeface="Wingding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354107" y="4800085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 smtClean="0">
                <a:solidFill>
                  <a:srgbClr val="FFFF00"/>
                </a:solidFill>
                <a:latin typeface="+mn-ea"/>
                <a:sym typeface="Wingdings"/>
              </a:rPr>
              <a:t>인증서관리</a:t>
            </a:r>
            <a:endParaRPr lang="en-US" altLang="ko-KR" sz="1050" b="1" dirty="0" smtClean="0">
              <a:solidFill>
                <a:srgbClr val="FFFF00"/>
              </a:solidFill>
              <a:latin typeface="+mn-ea"/>
              <a:sym typeface="Wingding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69630" y="4483152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chemeClr val="bg1"/>
                </a:solidFill>
                <a:latin typeface="+mn-ea"/>
                <a:sym typeface="Wingdings"/>
              </a:rPr>
              <a:t>Firewall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469630" y="4800085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chemeClr val="bg1"/>
                </a:solidFill>
                <a:latin typeface="+mn-ea"/>
                <a:sym typeface="Wingdings"/>
              </a:rPr>
              <a:t>IDS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469630" y="5113693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chemeClr val="bg1"/>
                </a:solidFill>
                <a:latin typeface="+mn-ea"/>
                <a:sym typeface="Wingdings"/>
              </a:rPr>
              <a:t>VPN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469630" y="5430626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 smtClean="0">
                <a:solidFill>
                  <a:schemeClr val="bg1"/>
                </a:solidFill>
                <a:latin typeface="+mn-ea"/>
                <a:sym typeface="Wingdings"/>
              </a:rPr>
              <a:t>SecureDNS</a:t>
            </a:r>
            <a:endParaRPr lang="en-US" altLang="ko-KR" sz="105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93628" y="5556640"/>
            <a:ext cx="1720023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 smtClean="0">
                <a:solidFill>
                  <a:srgbClr val="8C8C8C"/>
                </a:solidFill>
                <a:latin typeface="+mn-ea"/>
                <a:sym typeface="Wingdings"/>
              </a:rPr>
              <a:t>보안토큰</a:t>
            </a:r>
            <a:r>
              <a:rPr lang="ko-KR" altLang="en-US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 </a:t>
            </a:r>
            <a:r>
              <a:rPr lang="ko-KR" altLang="en-US" sz="1050" b="1" dirty="0" err="1" smtClean="0">
                <a:solidFill>
                  <a:srgbClr val="8C8C8C"/>
                </a:solidFill>
                <a:latin typeface="+mn-ea"/>
                <a:sym typeface="Wingdings"/>
              </a:rPr>
              <a:t>구현적합</a:t>
            </a:r>
            <a:r>
              <a:rPr lang="ko-KR" altLang="en-US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 인증서</a:t>
            </a:r>
            <a:endParaRPr lang="en-US" altLang="ko-KR" sz="1050" b="1" dirty="0" smtClean="0">
              <a:solidFill>
                <a:srgbClr val="8C8C8C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(</a:t>
            </a:r>
            <a:r>
              <a:rPr lang="ko-KR" altLang="en-US" sz="1050" b="1" dirty="0" err="1" smtClean="0">
                <a:solidFill>
                  <a:srgbClr val="8C8C8C"/>
                </a:solidFill>
                <a:latin typeface="+mn-ea"/>
                <a:sym typeface="Wingdings"/>
              </a:rPr>
              <a:t>한국인터넷진흥원</a:t>
            </a:r>
            <a:r>
              <a:rPr lang="en-US" altLang="ko-KR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, 2017.2)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137471" y="5113693"/>
            <a:ext cx="1657505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국제용 </a:t>
            </a:r>
            <a:r>
              <a:rPr lang="en-US" altLang="ko-KR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CC </a:t>
            </a:r>
            <a:r>
              <a:rPr lang="ko-KR" altLang="en-US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인증서</a:t>
            </a:r>
            <a:endParaRPr lang="en-US" altLang="ko-KR" sz="1050" b="1" dirty="0" smtClean="0">
              <a:solidFill>
                <a:srgbClr val="8C8C8C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(IT</a:t>
            </a:r>
            <a:r>
              <a:rPr lang="ko-KR" altLang="en-US" sz="1050" b="1" dirty="0" err="1" smtClean="0">
                <a:solidFill>
                  <a:srgbClr val="8C8C8C"/>
                </a:solidFill>
                <a:latin typeface="+mn-ea"/>
                <a:sym typeface="Wingdings"/>
              </a:rPr>
              <a:t>보안인증사무국</a:t>
            </a:r>
            <a:r>
              <a:rPr lang="en-US" altLang="ko-KR" sz="1050" b="1" dirty="0" smtClean="0">
                <a:solidFill>
                  <a:srgbClr val="8C8C8C"/>
                </a:solidFill>
                <a:latin typeface="+mn-ea"/>
                <a:sym typeface="Wingdings"/>
              </a:rPr>
              <a:t>, 2017.5)</a:t>
            </a:r>
          </a:p>
        </p:txBody>
      </p:sp>
    </p:spTree>
    <p:extLst>
      <p:ext uri="{BB962C8B-B14F-4D97-AF65-F5344CB8AC3E}">
        <p14:creationId xmlns:p14="http://schemas.microsoft.com/office/powerpoint/2010/main" val="148012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5421052" y="2476478"/>
            <a:ext cx="3762417" cy="3192363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8" name="직선 연결선 17"/>
          <p:cNvCxnSpPr>
            <a:endCxn id="7" idx="1"/>
          </p:cNvCxnSpPr>
          <p:nvPr/>
        </p:nvCxnSpPr>
        <p:spPr>
          <a:xfrm>
            <a:off x="4440395" y="3756963"/>
            <a:ext cx="37709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둥근 직사각형 73"/>
          <p:cNvSpPr/>
          <p:nvPr/>
        </p:nvSpPr>
        <p:spPr>
          <a:xfrm>
            <a:off x="6064477" y="3133074"/>
            <a:ext cx="1368152" cy="1565096"/>
          </a:xfrm>
          <a:prstGeom prst="roundRect">
            <a:avLst>
              <a:gd name="adj" fmla="val 12089"/>
            </a:avLst>
          </a:prstGeom>
          <a:solidFill>
            <a:schemeClr val="bg1">
              <a:lumMod val="95000"/>
            </a:schemeClr>
          </a:solidFill>
          <a:ln w="19050">
            <a:noFill/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298554" y="4380039"/>
            <a:ext cx="954220" cy="2423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72025" y="1207355"/>
            <a:ext cx="850407" cy="612068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en-US" altLang="ko-KR" dirty="0" smtClean="0"/>
              <a:t>Wiz Stick</a:t>
            </a:r>
            <a:r>
              <a:rPr lang="ko-KR" altLang="en-US" dirty="0" smtClean="0"/>
              <a:t>을 활용한 인증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접근제어</a:t>
            </a:r>
            <a:r>
              <a:rPr lang="ko-KR" altLang="en-US" dirty="0" smtClean="0"/>
              <a:t> 방안 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 smtClean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1290640" y="1095099"/>
            <a:ext cx="8126856" cy="83099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just" latinLnBrk="0">
              <a:buClr>
                <a:schemeClr val="accent6"/>
              </a:buClr>
              <a:buSzPct val="100000"/>
            </a:pPr>
            <a:r>
              <a:rPr lang="ko-KR" altLang="en-US" b="1" spc="-100" dirty="0" err="1" smtClean="0">
                <a:solidFill>
                  <a:schemeClr val="bg1">
                    <a:lumMod val="50000"/>
                  </a:schemeClr>
                </a:solidFill>
              </a:rPr>
              <a:t>조직위원회</a:t>
            </a:r>
            <a:r>
              <a:rPr lang="ko-KR" altLang="en-US" b="1" spc="-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spc="-100" dirty="0" err="1" smtClean="0">
                <a:solidFill>
                  <a:schemeClr val="bg1">
                    <a:lumMod val="50000"/>
                  </a:schemeClr>
                </a:solidFill>
              </a:rPr>
              <a:t>대회통신망</a:t>
            </a:r>
            <a:r>
              <a:rPr lang="ko-KR" altLang="en-US" b="1" spc="-100" dirty="0" smtClean="0">
                <a:solidFill>
                  <a:schemeClr val="bg1">
                    <a:lumMod val="50000"/>
                  </a:schemeClr>
                </a:solidFill>
              </a:rPr>
              <a:t> 내</a:t>
            </a:r>
            <a:r>
              <a:rPr lang="en-US" altLang="ko-KR" b="1" spc="-1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b="1" spc="-100" dirty="0" smtClean="0">
                <a:solidFill>
                  <a:schemeClr val="bg1">
                    <a:lumMod val="50000"/>
                  </a:schemeClr>
                </a:solidFill>
              </a:rPr>
              <a:t>네트워크 장비의 원격 운영을 위해 외부로 </a:t>
            </a:r>
            <a:r>
              <a:rPr lang="en-US" altLang="ko-KR" b="1" spc="-100" dirty="0" err="1" smtClean="0">
                <a:solidFill>
                  <a:schemeClr val="bg1">
                    <a:lumMod val="50000"/>
                  </a:schemeClr>
                </a:solidFill>
              </a:rPr>
              <a:t>SSH</a:t>
            </a:r>
            <a:r>
              <a:rPr lang="en-US" altLang="ko-KR" b="1" spc="-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spc="-100" dirty="0" smtClean="0">
                <a:solidFill>
                  <a:schemeClr val="bg1">
                    <a:lumMod val="50000"/>
                  </a:schemeClr>
                </a:solidFill>
              </a:rPr>
              <a:t>서비스가 제공되고 있으나</a:t>
            </a:r>
            <a:r>
              <a:rPr lang="en-US" altLang="ko-KR" b="1" spc="-100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pc="-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spc="-100" dirty="0" smtClean="0">
                <a:solidFill>
                  <a:schemeClr val="bg1">
                    <a:lumMod val="50000"/>
                  </a:schemeClr>
                </a:solidFill>
              </a:rPr>
              <a:t>원격 </a:t>
            </a:r>
            <a:r>
              <a:rPr lang="ko-KR" altLang="en-US" b="1" spc="-100" dirty="0" err="1" smtClean="0">
                <a:solidFill>
                  <a:schemeClr val="bg1">
                    <a:lumMod val="50000"/>
                  </a:schemeClr>
                </a:solidFill>
              </a:rPr>
              <a:t>접근계정</a:t>
            </a:r>
            <a:r>
              <a:rPr lang="ko-KR" altLang="en-US" b="1" spc="-100" dirty="0" smtClean="0">
                <a:solidFill>
                  <a:schemeClr val="bg1">
                    <a:lumMod val="50000"/>
                  </a:schemeClr>
                </a:solidFill>
              </a:rPr>
              <a:t> 탈취 시 비인가 접근이 용이하며 보안사고 발생 시 사용자의 접근 및 활동 이력을 추적할 수 있는 </a:t>
            </a:r>
            <a:r>
              <a:rPr lang="ko-KR" altLang="en-US" b="1" spc="-100" dirty="0" err="1" smtClean="0">
                <a:solidFill>
                  <a:schemeClr val="bg1">
                    <a:lumMod val="50000"/>
                  </a:schemeClr>
                </a:solidFill>
              </a:rPr>
              <a:t>보안대책이</a:t>
            </a:r>
            <a:r>
              <a:rPr lang="ko-KR" altLang="en-US" b="1" spc="-100" dirty="0" smtClean="0">
                <a:solidFill>
                  <a:schemeClr val="bg1">
                    <a:lumMod val="50000"/>
                  </a:schemeClr>
                </a:solidFill>
              </a:rPr>
              <a:t> 필요함   </a:t>
            </a:r>
            <a:endParaRPr lang="en-US" altLang="ko-KR" b="1" spc="-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1362" y="3414925"/>
            <a:ext cx="578834" cy="684076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7987818" y="4106401"/>
            <a:ext cx="1025922" cy="2111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Huawei RADIUS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267206" y="3323552"/>
            <a:ext cx="959491" cy="993997"/>
            <a:chOff x="2769373" y="3940456"/>
            <a:chExt cx="1479755" cy="1532971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25" name="직사각형 24"/>
          <p:cNvSpPr/>
          <p:nvPr/>
        </p:nvSpPr>
        <p:spPr>
          <a:xfrm>
            <a:off x="5421052" y="2476479"/>
            <a:ext cx="3762417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 err="1" smtClean="0">
                <a:solidFill>
                  <a:schemeClr val="bg1"/>
                </a:solidFill>
                <a:latin typeface="+mn-ea"/>
              </a:rPr>
              <a:t>올림픽대회</a:t>
            </a:r>
            <a:r>
              <a:rPr lang="ko-KR" altLang="en-US" sz="1400" b="1" spc="-60" dirty="0" smtClean="0">
                <a:solidFill>
                  <a:schemeClr val="bg1"/>
                </a:solidFill>
                <a:latin typeface="+mn-ea"/>
              </a:rPr>
              <a:t> 통신망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Picture 4" descr="Related image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8211362" y="5175770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103" y="3523324"/>
            <a:ext cx="720080" cy="5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357" y="3543129"/>
            <a:ext cx="487086" cy="57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961595" y="4146764"/>
            <a:ext cx="5386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07205" y="4227555"/>
            <a:ext cx="573875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781685" y="3756963"/>
            <a:ext cx="97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2494142" y="4452962"/>
            <a:ext cx="1" cy="1858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6746089" y="4452962"/>
            <a:ext cx="0" cy="184405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왼쪽/오른쪽 화살표 61"/>
          <p:cNvSpPr/>
          <p:nvPr/>
        </p:nvSpPr>
        <p:spPr>
          <a:xfrm>
            <a:off x="2494142" y="5793013"/>
            <a:ext cx="4228334" cy="504000"/>
          </a:xfrm>
          <a:prstGeom prst="leftRightArrow">
            <a:avLst>
              <a:gd name="adj1" fmla="val 65462"/>
              <a:gd name="adj2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479267" y="5961101"/>
            <a:ext cx="25808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 smtClean="0">
                <a:solidFill>
                  <a:srgbClr val="FF0000"/>
                </a:solidFill>
                <a:latin typeface="+mn-ea"/>
                <a:sym typeface="Wingdings"/>
              </a:rPr>
              <a:t>SSH</a:t>
            </a:r>
            <a:endParaRPr lang="en-US" altLang="ko-KR" sz="1050" b="1" dirty="0" smtClean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1" y="3430423"/>
            <a:ext cx="1022030" cy="781552"/>
          </a:xfrm>
          <a:prstGeom prst="rect">
            <a:avLst/>
          </a:prstGeom>
        </p:spPr>
      </p:pic>
      <p:cxnSp>
        <p:nvCxnSpPr>
          <p:cNvPr id="54" name="직선 연결선 53"/>
          <p:cNvCxnSpPr/>
          <p:nvPr/>
        </p:nvCxnSpPr>
        <p:spPr>
          <a:xfrm>
            <a:off x="1408210" y="3756963"/>
            <a:ext cx="7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형 설명선 54"/>
          <p:cNvSpPr/>
          <p:nvPr/>
        </p:nvSpPr>
        <p:spPr>
          <a:xfrm>
            <a:off x="1356747" y="2788534"/>
            <a:ext cx="777356" cy="687166"/>
          </a:xfrm>
          <a:prstGeom prst="wedgeEllipseCallout">
            <a:avLst>
              <a:gd name="adj1" fmla="val 1785"/>
              <a:gd name="adj2" fmla="val 9277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449714" y="2970534"/>
            <a:ext cx="5915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i="1" dirty="0" smtClean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아이디</a:t>
            </a:r>
            <a:endParaRPr lang="en-US" altLang="ko-KR" sz="1050" i="1" dirty="0" smtClean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i="1" dirty="0" smtClean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i="1" dirty="0" err="1" smtClean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패스워드</a:t>
            </a:r>
            <a:endParaRPr lang="en-US" altLang="ko-KR" sz="1050" i="1" dirty="0" smtClean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321017" y="3571590"/>
            <a:ext cx="346249" cy="27699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endParaRPr lang="en-US" altLang="ko-KR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터미널</a:t>
            </a:r>
            <a:endParaRPr lang="en-US" altLang="ko-KR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59" name="포인트가 16개인 별 58"/>
          <p:cNvSpPr/>
          <p:nvPr/>
        </p:nvSpPr>
        <p:spPr>
          <a:xfrm>
            <a:off x="1745468" y="2027265"/>
            <a:ext cx="2109024" cy="1215950"/>
          </a:xfrm>
          <a:prstGeom prst="star16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804577" y="2421452"/>
            <a:ext cx="1998164" cy="43088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err="1" smtClean="0">
                <a:solidFill>
                  <a:schemeClr val="bg1"/>
                </a:solidFill>
                <a:latin typeface="+mn-ea"/>
                <a:sym typeface="Wingdings"/>
              </a:rPr>
              <a:t>접근계정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 탈취 시</a:t>
            </a:r>
            <a:endParaRPr lang="en-US" altLang="ko-KR" sz="1400" b="1" dirty="0" smtClean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비인가 접근 용이 </a:t>
            </a:r>
            <a:endParaRPr lang="en-US" altLang="ko-KR" sz="140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64" name="포인트가 16개인 별 63"/>
          <p:cNvSpPr/>
          <p:nvPr/>
        </p:nvSpPr>
        <p:spPr>
          <a:xfrm>
            <a:off x="5746223" y="4589194"/>
            <a:ext cx="2534794" cy="1461426"/>
          </a:xfrm>
          <a:prstGeom prst="star16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018217" y="4998397"/>
            <a:ext cx="1998164" cy="64633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보안사고 발생 시</a:t>
            </a:r>
            <a:endParaRPr lang="en-US" altLang="ko-KR" sz="1400" b="1" dirty="0" smtClean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사용자의 접근 및 활동</a:t>
            </a:r>
            <a:endParaRPr lang="en-US" altLang="ko-KR" sz="1400" b="1" dirty="0" smtClean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smtClean="0">
                <a:solidFill>
                  <a:schemeClr val="bg1"/>
                </a:solidFill>
                <a:latin typeface="+mn-ea"/>
                <a:sym typeface="Wingdings"/>
              </a:rPr>
              <a:t>이력 추적 어려움</a:t>
            </a:r>
            <a:endParaRPr lang="en-US" altLang="ko-KR" sz="140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72" name="텍스트 개체 틀 6"/>
          <p:cNvSpPr txBox="1">
            <a:spLocks/>
          </p:cNvSpPr>
          <p:nvPr/>
        </p:nvSpPr>
        <p:spPr>
          <a:xfrm>
            <a:off x="516875" y="1355164"/>
            <a:ext cx="5257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742811" indent="-285697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01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9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4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7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73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SzPct val="100000"/>
            </a:pPr>
            <a:r>
              <a:rPr lang="en-US" altLang="ko-KR" sz="2000" spc="-100" dirty="0" smtClean="0">
                <a:solidFill>
                  <a:schemeClr val="bg1">
                    <a:lumMod val="50000"/>
                  </a:schemeClr>
                </a:solidFill>
              </a:rPr>
              <a:t>AS-IS</a:t>
            </a:r>
            <a:endParaRPr lang="ko-KR" altLang="en-US" sz="2000" spc="-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55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516875" y="2476478"/>
            <a:ext cx="2491909" cy="2849746"/>
          </a:xfrm>
          <a:prstGeom prst="roundRect">
            <a:avLst>
              <a:gd name="adj" fmla="val 9382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4016928" y="3756963"/>
            <a:ext cx="828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 flipH="1">
            <a:off x="1372054" y="3614808"/>
            <a:ext cx="828092" cy="39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모서리가 둥근 직사각형 20"/>
          <p:cNvSpPr/>
          <p:nvPr/>
        </p:nvSpPr>
        <p:spPr>
          <a:xfrm>
            <a:off x="5196862" y="2476478"/>
            <a:ext cx="3986607" cy="3192363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8" name="직선 연결선 17"/>
          <p:cNvCxnSpPr>
            <a:stCxn id="14" idx="3"/>
            <a:endCxn id="7" idx="1"/>
          </p:cNvCxnSpPr>
          <p:nvPr/>
        </p:nvCxnSpPr>
        <p:spPr>
          <a:xfrm>
            <a:off x="5574904" y="3756963"/>
            <a:ext cx="26364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6225350" y="3133074"/>
            <a:ext cx="1368152" cy="1565096"/>
          </a:xfrm>
          <a:prstGeom prst="roundRect">
            <a:avLst>
              <a:gd name="adj" fmla="val 12089"/>
            </a:avLst>
          </a:prstGeom>
          <a:solidFill>
            <a:schemeClr val="bg1">
              <a:lumMod val="95000"/>
            </a:schemeClr>
          </a:solidFill>
          <a:ln w="19050">
            <a:noFill/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en-US" altLang="ko-KR" dirty="0" smtClean="0"/>
              <a:t>Wiz Stick</a:t>
            </a:r>
            <a:r>
              <a:rPr lang="ko-KR" altLang="en-US" dirty="0" smtClean="0"/>
              <a:t>을 활용한 인증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접근제어</a:t>
            </a:r>
            <a:r>
              <a:rPr lang="ko-KR" altLang="en-US" dirty="0" smtClean="0"/>
              <a:t> 방안 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 smtClean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1341094" y="1095099"/>
            <a:ext cx="8076401" cy="116339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just" latinLnBrk="0">
              <a:buClr>
                <a:schemeClr val="accent6"/>
              </a:buClr>
              <a:buSzPct val="100000"/>
            </a:pP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Wiz Stick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이 제공하는 </a:t>
            </a:r>
            <a:r>
              <a:rPr lang="ko-KR" altLang="en-US" spc="-180" dirty="0" err="1">
                <a:solidFill>
                  <a:srgbClr val="FF0000"/>
                </a:solidFill>
              </a:rPr>
              <a:t>생체인증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운영자 지문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과 </a:t>
            </a:r>
            <a:r>
              <a:rPr lang="en-US" altLang="ko-KR" spc="-180" dirty="0" err="1">
                <a:solidFill>
                  <a:srgbClr val="FF0000"/>
                </a:solidFill>
              </a:rPr>
              <a:t>HSM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운영자 </a:t>
            </a:r>
            <a:r>
              <a:rPr lang="ko-KR" altLang="en-US" spc="-180" dirty="0" err="1">
                <a:solidFill>
                  <a:schemeClr val="bg1">
                    <a:lumMod val="50000"/>
                  </a:schemeClr>
                </a:solidFill>
              </a:rPr>
              <a:t>공인인증서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 저장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을 이용하여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pc="-180" dirty="0" err="1" smtClean="0">
                <a:solidFill>
                  <a:schemeClr val="bg1">
                    <a:lumMod val="50000"/>
                  </a:schemeClr>
                </a:solidFill>
              </a:rPr>
              <a:t>대회통신망</a:t>
            </a:r>
            <a:r>
              <a:rPr lang="ko-KR" altLang="en-US" spc="-180" dirty="0" smtClean="0">
                <a:solidFill>
                  <a:schemeClr val="bg1">
                    <a:lumMod val="50000"/>
                  </a:schemeClr>
                </a:solidFill>
              </a:rPr>
              <a:t> 내 네트워크 장비에 대한 접근을 안전하고 정확하게 제어할 수 있습니다</a:t>
            </a:r>
            <a:r>
              <a:rPr lang="en-US" altLang="ko-KR" spc="-18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algn="just" latinLnBrk="0">
              <a:buClr>
                <a:schemeClr val="accent6"/>
              </a:buClr>
              <a:buSzPct val="100000"/>
            </a:pPr>
            <a:r>
              <a:rPr lang="ko-KR" altLang="en-US" spc="-100" dirty="0" smtClean="0">
                <a:solidFill>
                  <a:schemeClr val="bg1">
                    <a:lumMod val="50000"/>
                  </a:schemeClr>
                </a:solidFill>
              </a:rPr>
              <a:t>또한</a:t>
            </a:r>
            <a:r>
              <a:rPr lang="en-US" altLang="ko-KR" spc="-1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ko-KR" spc="-100" dirty="0" err="1" smtClean="0">
                <a:solidFill>
                  <a:schemeClr val="bg1">
                    <a:lumMod val="50000"/>
                  </a:schemeClr>
                </a:solidFill>
              </a:rPr>
              <a:t>SSH</a:t>
            </a:r>
            <a:r>
              <a:rPr lang="en-US" altLang="ko-KR" spc="-100" dirty="0" smtClean="0">
                <a:solidFill>
                  <a:schemeClr val="bg1">
                    <a:lumMod val="50000"/>
                  </a:schemeClr>
                </a:solidFill>
              </a:rPr>
              <a:t> Gateway</a:t>
            </a:r>
            <a:r>
              <a:rPr lang="ko-KR" altLang="en-US" spc="-100" dirty="0" smtClean="0">
                <a:solidFill>
                  <a:schemeClr val="bg1">
                    <a:lumMod val="50000"/>
                  </a:schemeClr>
                </a:solidFill>
              </a:rPr>
              <a:t>는 네트워크 장비의 </a:t>
            </a:r>
            <a:r>
              <a:rPr lang="en-US" altLang="ko-KR" spc="-100" dirty="0" err="1" smtClean="0">
                <a:solidFill>
                  <a:schemeClr val="bg1">
                    <a:lumMod val="50000"/>
                  </a:schemeClr>
                </a:solidFill>
              </a:rPr>
              <a:t>SSH</a:t>
            </a:r>
            <a:r>
              <a:rPr lang="en-US" altLang="ko-KR" spc="-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pc="-100" dirty="0" smtClean="0">
                <a:solidFill>
                  <a:schemeClr val="bg1">
                    <a:lumMod val="50000"/>
                  </a:schemeClr>
                </a:solidFill>
              </a:rPr>
              <a:t>원격 접속을 중계하여 </a:t>
            </a:r>
            <a:r>
              <a:rPr lang="ko-KR" altLang="en-US" spc="-100" dirty="0" smtClean="0">
                <a:solidFill>
                  <a:srgbClr val="FF0000"/>
                </a:solidFill>
              </a:rPr>
              <a:t>모든 운영자의 접속 및 활동 이력</a:t>
            </a:r>
            <a:r>
              <a:rPr lang="ko-KR" altLang="en-US" spc="-100" dirty="0" smtClean="0">
                <a:solidFill>
                  <a:schemeClr val="bg1">
                    <a:lumMod val="50000"/>
                  </a:schemeClr>
                </a:solidFill>
              </a:rPr>
              <a:t>을 로그로 저장하고 관리할 수 있습니다</a:t>
            </a:r>
            <a:r>
              <a:rPr lang="en-US" altLang="ko-KR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b="1" spc="-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1362" y="3414925"/>
            <a:ext cx="578834" cy="684076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7987818" y="4106401"/>
            <a:ext cx="1025922" cy="2111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Huawei RADIUS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454156" y="3323552"/>
            <a:ext cx="959491" cy="993997"/>
            <a:chOff x="2769373" y="3940456"/>
            <a:chExt cx="1479755" cy="1532971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13" name="직사각형 12"/>
          <p:cNvSpPr/>
          <p:nvPr/>
        </p:nvSpPr>
        <p:spPr>
          <a:xfrm>
            <a:off x="6459427" y="4380039"/>
            <a:ext cx="954220" cy="2423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820" y="3566602"/>
            <a:ext cx="756084" cy="380722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4787956" y="3986546"/>
            <a:ext cx="856004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 smtClean="0">
                <a:solidFill>
                  <a:srgbClr val="FF0000"/>
                </a:solidFill>
                <a:latin typeface="+mn-ea"/>
                <a:sym typeface="Wingdings"/>
              </a:rPr>
              <a:t>SSH</a:t>
            </a:r>
            <a:r>
              <a:rPr lang="en-US" altLang="ko-KR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 Gateway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196862" y="2476479"/>
            <a:ext cx="3986607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 err="1">
                <a:solidFill>
                  <a:schemeClr val="bg1"/>
                </a:solidFill>
                <a:latin typeface="+mn-ea"/>
              </a:rPr>
              <a:t>올림픽대회</a:t>
            </a:r>
            <a:r>
              <a:rPr lang="ko-KR" altLang="en-US" sz="1400" b="1" spc="-60" dirty="0">
                <a:solidFill>
                  <a:schemeClr val="bg1"/>
                </a:solidFill>
                <a:latin typeface="+mn-ea"/>
              </a:rPr>
              <a:t> 통신망</a:t>
            </a:r>
          </a:p>
        </p:txBody>
      </p:sp>
      <p:pic>
        <p:nvPicPr>
          <p:cNvPr id="5" name="Picture 4" descr="Related image">
            <a:hlinkClick r:id="rId11"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8211362" y="5175770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103" y="3523324"/>
            <a:ext cx="720080" cy="5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814" y="3543129"/>
            <a:ext cx="487086" cy="57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718052" y="4146764"/>
            <a:ext cx="5386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07205" y="4227555"/>
            <a:ext cx="573875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781685" y="3756963"/>
            <a:ext cx="57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형 설명선 45"/>
          <p:cNvSpPr/>
          <p:nvPr/>
        </p:nvSpPr>
        <p:spPr>
          <a:xfrm>
            <a:off x="1255715" y="4278841"/>
            <a:ext cx="674430" cy="596182"/>
          </a:xfrm>
          <a:prstGeom prst="wedgeEllipseCallout">
            <a:avLst>
              <a:gd name="adj1" fmla="val 19125"/>
              <a:gd name="adj2" fmla="val -99895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87900" y="4430642"/>
            <a:ext cx="272278" cy="26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타원형 설명선 46"/>
          <p:cNvSpPr/>
          <p:nvPr/>
        </p:nvSpPr>
        <p:spPr>
          <a:xfrm>
            <a:off x="1230900" y="2823990"/>
            <a:ext cx="674430" cy="596182"/>
          </a:xfrm>
          <a:prstGeom prst="wedgeEllipseCallout">
            <a:avLst>
              <a:gd name="adj1" fmla="val 25637"/>
              <a:gd name="adj2" fmla="val 96029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0305" y="3009888"/>
            <a:ext cx="277264" cy="224980"/>
          </a:xfrm>
          <a:prstGeom prst="rect">
            <a:avLst/>
          </a:prstGeom>
          <a:noFill/>
        </p:spPr>
      </p:pic>
      <p:sp>
        <p:nvSpPr>
          <p:cNvPr id="49" name="직사각형 48"/>
          <p:cNvSpPr/>
          <p:nvPr/>
        </p:nvSpPr>
        <p:spPr>
          <a:xfrm>
            <a:off x="1230900" y="4971716"/>
            <a:ext cx="721352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운영자 지문</a:t>
            </a:r>
            <a:endParaRPr lang="en-US" altLang="ko-KR" sz="1050" b="1" dirty="0" smtClean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05460" y="2598550"/>
            <a:ext cx="112530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운영자 </a:t>
            </a:r>
            <a:r>
              <a:rPr lang="ko-KR" altLang="en-US" sz="1050" b="1" dirty="0" err="1" smtClean="0">
                <a:solidFill>
                  <a:srgbClr val="FF0000"/>
                </a:solidFill>
                <a:latin typeface="+mn-ea"/>
                <a:sym typeface="Wingdings"/>
              </a:rPr>
              <a:t>공인인증서</a:t>
            </a:r>
            <a:endParaRPr lang="en-US" altLang="ko-KR" sz="1050" b="1" dirty="0" smtClean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51" name="순서도: 자기 디스크 50"/>
          <p:cNvSpPr/>
          <p:nvPr/>
        </p:nvSpPr>
        <p:spPr>
          <a:xfrm>
            <a:off x="5321538" y="4800789"/>
            <a:ext cx="491134" cy="525435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55816" y="5378167"/>
            <a:ext cx="456856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DB</a:t>
            </a:r>
            <a:r>
              <a:rPr lang="ko-KR" altLang="en-US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서버</a:t>
            </a:r>
            <a:endParaRPr lang="en-US" altLang="ko-KR" sz="1050" b="1" dirty="0" smtClean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869769" y="4912621"/>
            <a:ext cx="946093" cy="36933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87313" indent="-87313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rgbClr val="FF0000"/>
                </a:solidFill>
                <a:latin typeface="+mn-ea"/>
                <a:sym typeface="Wingdings"/>
              </a:rPr>
              <a:t>운영자 접속 로그</a:t>
            </a:r>
            <a:endParaRPr lang="en-US" altLang="ko-KR" sz="800" dirty="0" smtClean="0">
              <a:solidFill>
                <a:srgbClr val="FF0000"/>
              </a:solidFill>
              <a:latin typeface="+mn-ea"/>
              <a:sym typeface="Wingdings"/>
            </a:endParaRPr>
          </a:p>
          <a:p>
            <a:pPr marL="87313" indent="-87313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rgbClr val="FF0000"/>
                </a:solidFill>
                <a:latin typeface="+mn-ea"/>
                <a:sym typeface="Wingdings"/>
              </a:rPr>
              <a:t>운영자 활동 로그</a:t>
            </a:r>
            <a:endParaRPr lang="en-US" altLang="ko-KR" sz="800" dirty="0" smtClean="0">
              <a:solidFill>
                <a:srgbClr val="FF0000"/>
              </a:solidFill>
              <a:latin typeface="+mn-ea"/>
              <a:sym typeface="Wingdings"/>
            </a:endParaRPr>
          </a:p>
          <a:p>
            <a:pPr marL="87313" indent="-87313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rgbClr val="FF0000"/>
                </a:solidFill>
                <a:latin typeface="+mn-ea"/>
                <a:sym typeface="Wingdings"/>
              </a:rPr>
              <a:t>운영자 </a:t>
            </a:r>
            <a:r>
              <a:rPr lang="ko-KR" altLang="en-US" sz="800" dirty="0" err="1" smtClean="0">
                <a:solidFill>
                  <a:srgbClr val="FF0000"/>
                </a:solidFill>
                <a:latin typeface="+mn-ea"/>
                <a:sym typeface="Wingdings"/>
              </a:rPr>
              <a:t>공인인증서</a:t>
            </a:r>
            <a:endParaRPr lang="en-US" altLang="ko-KR" sz="800" dirty="0" smtClean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2494142" y="4452962"/>
            <a:ext cx="1" cy="1858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5194110" y="4452962"/>
            <a:ext cx="19096" cy="1858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6933039" y="4452962"/>
            <a:ext cx="0" cy="184405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왼쪽/오른쪽 화살표 61"/>
          <p:cNvSpPr/>
          <p:nvPr/>
        </p:nvSpPr>
        <p:spPr>
          <a:xfrm>
            <a:off x="2494142" y="5793013"/>
            <a:ext cx="2451816" cy="504000"/>
          </a:xfrm>
          <a:prstGeom prst="leftRightArrow">
            <a:avLst>
              <a:gd name="adj1" fmla="val 65462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4945958" y="5814677"/>
            <a:ext cx="540000" cy="454432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r>
              <a:rPr lang="en-US" altLang="ko-KR" sz="1050" b="1" spc="-60" dirty="0" err="1" smtClean="0">
                <a:solidFill>
                  <a:srgbClr val="FF0000"/>
                </a:solidFill>
                <a:latin typeface="+mn-ea"/>
              </a:rPr>
              <a:t>SSH</a:t>
            </a:r>
            <a:endParaRPr lang="en-US" altLang="ko-KR" sz="1050" b="1" spc="-60" dirty="0" smtClean="0">
              <a:solidFill>
                <a:srgbClr val="FF0000"/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 smtClean="0">
                <a:solidFill>
                  <a:srgbClr val="FF0000"/>
                </a:solidFill>
                <a:latin typeface="+mn-ea"/>
              </a:rPr>
              <a:t>중계</a:t>
            </a:r>
            <a:endParaRPr lang="ko-KR" altLang="en-US" sz="1050" b="1" spc="-6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6" name="왼쪽/오른쪽 화살표 65"/>
          <p:cNvSpPr/>
          <p:nvPr/>
        </p:nvSpPr>
        <p:spPr>
          <a:xfrm>
            <a:off x="5485958" y="5793013"/>
            <a:ext cx="1450579" cy="504000"/>
          </a:xfrm>
          <a:prstGeom prst="leftRightArrow">
            <a:avLst>
              <a:gd name="adj1" fmla="val 65462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627144" y="5961101"/>
            <a:ext cx="25808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 smtClean="0">
                <a:solidFill>
                  <a:schemeClr val="bg1"/>
                </a:solidFill>
                <a:latin typeface="+mn-ea"/>
                <a:sym typeface="Wingdings"/>
              </a:rPr>
              <a:t>SSH</a:t>
            </a:r>
            <a:endParaRPr lang="en-US" altLang="ko-KR" sz="105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075492" y="5961101"/>
            <a:ext cx="25808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 smtClean="0">
                <a:solidFill>
                  <a:schemeClr val="bg1"/>
                </a:solidFill>
                <a:latin typeface="+mn-ea"/>
                <a:sym typeface="Wingdings"/>
              </a:rPr>
              <a:t>SSH</a:t>
            </a:r>
            <a:endParaRPr lang="en-US" altLang="ko-KR" sz="1050" b="1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cxnSp>
        <p:nvCxnSpPr>
          <p:cNvPr id="73" name="구부러진 연결선 72"/>
          <p:cNvCxnSpPr>
            <a:stCxn id="14" idx="3"/>
          </p:cNvCxnSpPr>
          <p:nvPr/>
        </p:nvCxnSpPr>
        <p:spPr>
          <a:xfrm>
            <a:off x="5574904" y="3756963"/>
            <a:ext cx="237768" cy="1128168"/>
          </a:xfrm>
          <a:prstGeom prst="curvedConnector3">
            <a:avLst>
              <a:gd name="adj1" fmla="val 196144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16" y="3430423"/>
            <a:ext cx="1022030" cy="781552"/>
          </a:xfrm>
          <a:prstGeom prst="rect">
            <a:avLst/>
          </a:prstGeom>
        </p:spPr>
      </p:pic>
      <p:sp>
        <p:nvSpPr>
          <p:cNvPr id="54" name="타원 53"/>
          <p:cNvSpPr/>
          <p:nvPr/>
        </p:nvSpPr>
        <p:spPr>
          <a:xfrm>
            <a:off x="372025" y="1207355"/>
            <a:ext cx="850407" cy="6120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5" name="텍스트 개체 틀 6"/>
          <p:cNvSpPr txBox="1">
            <a:spLocks/>
          </p:cNvSpPr>
          <p:nvPr/>
        </p:nvSpPr>
        <p:spPr>
          <a:xfrm>
            <a:off x="516875" y="1363631"/>
            <a:ext cx="5257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742811" indent="-285697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01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9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4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7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73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6"/>
              </a:buClr>
              <a:buSzPct val="100000"/>
            </a:pPr>
            <a:r>
              <a:rPr lang="en-US" altLang="ko-KR" sz="2000" spc="-100" dirty="0" smtClean="0">
                <a:solidFill>
                  <a:schemeClr val="bg1"/>
                </a:solidFill>
              </a:rPr>
              <a:t>TO-BE</a:t>
            </a:r>
            <a:endParaRPr lang="ko-KR" altLang="en-US" sz="2000" spc="-100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263308" y="3640840"/>
            <a:ext cx="461666" cy="13849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트</a:t>
            </a:r>
            <a:endParaRPr lang="en-US" altLang="ko-KR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57" name="Picture 6" descr="https://malware.expert/wp-content/uploads/2017/06/ssh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25" y="3421508"/>
            <a:ext cx="203631" cy="2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타원형 설명선 63"/>
          <p:cNvSpPr/>
          <p:nvPr/>
        </p:nvSpPr>
        <p:spPr>
          <a:xfrm>
            <a:off x="2772603" y="2794002"/>
            <a:ext cx="674430" cy="596182"/>
          </a:xfrm>
          <a:prstGeom prst="wedgeEllipseCallout">
            <a:avLst>
              <a:gd name="adj1" fmla="val -72283"/>
              <a:gd name="adj2" fmla="val 60525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814063" y="2933537"/>
            <a:ext cx="5915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i="1" dirty="0" smtClean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아이디</a:t>
            </a:r>
            <a:endParaRPr lang="en-US" altLang="ko-KR" sz="1050" i="1" dirty="0" smtClean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i="1" dirty="0" smtClean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i="1" dirty="0" err="1" smtClean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패스워드</a:t>
            </a:r>
            <a:endParaRPr lang="en-US" altLang="ko-KR" sz="1050" i="1" dirty="0" smtClean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556956" y="3386666"/>
            <a:ext cx="2430537" cy="3102673"/>
          </a:xfrm>
          <a:custGeom>
            <a:avLst/>
            <a:gdLst>
              <a:gd name="connsiteX0" fmla="*/ 0 w 2430537"/>
              <a:gd name="connsiteY0" fmla="*/ 228033 h 3099156"/>
              <a:gd name="connsiteX1" fmla="*/ 228033 w 2430537"/>
              <a:gd name="connsiteY1" fmla="*/ 0 h 3099156"/>
              <a:gd name="connsiteX2" fmla="*/ 2202504 w 2430537"/>
              <a:gd name="connsiteY2" fmla="*/ 0 h 3099156"/>
              <a:gd name="connsiteX3" fmla="*/ 2430537 w 2430537"/>
              <a:gd name="connsiteY3" fmla="*/ 228033 h 3099156"/>
              <a:gd name="connsiteX4" fmla="*/ 2430537 w 2430537"/>
              <a:gd name="connsiteY4" fmla="*/ 2871123 h 3099156"/>
              <a:gd name="connsiteX5" fmla="*/ 2202504 w 2430537"/>
              <a:gd name="connsiteY5" fmla="*/ 3099156 h 3099156"/>
              <a:gd name="connsiteX6" fmla="*/ 228033 w 2430537"/>
              <a:gd name="connsiteY6" fmla="*/ 3099156 h 3099156"/>
              <a:gd name="connsiteX7" fmla="*/ 0 w 2430537"/>
              <a:gd name="connsiteY7" fmla="*/ 2871123 h 3099156"/>
              <a:gd name="connsiteX8" fmla="*/ 0 w 2430537"/>
              <a:gd name="connsiteY8" fmla="*/ 228033 h 3099156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2202504 w 2430537"/>
              <a:gd name="connsiteY3" fmla="*/ 3517 h 3102673"/>
              <a:gd name="connsiteX4" fmla="*/ 2430537 w 2430537"/>
              <a:gd name="connsiteY4" fmla="*/ 2315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30537 w 2430537"/>
              <a:gd name="connsiteY4" fmla="*/ 2315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592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592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338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338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3999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13603 w 2430537"/>
              <a:gd name="connsiteY4" fmla="*/ 14253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0537" h="3102673">
                <a:moveTo>
                  <a:pt x="0" y="231550"/>
                </a:moveTo>
                <a:cubicBezTo>
                  <a:pt x="0" y="105611"/>
                  <a:pt x="102094" y="3517"/>
                  <a:pt x="228033" y="3517"/>
                </a:cubicBezTo>
                <a:lnTo>
                  <a:pt x="1479777" y="0"/>
                </a:lnTo>
                <a:lnTo>
                  <a:pt x="1516704" y="1408983"/>
                </a:lnTo>
                <a:cubicBezTo>
                  <a:pt x="1642643" y="1408983"/>
                  <a:pt x="2210404" y="1417944"/>
                  <a:pt x="2413603" y="1425350"/>
                </a:cubicBezTo>
                <a:cubicBezTo>
                  <a:pt x="2416425" y="1897158"/>
                  <a:pt x="2427715" y="2402832"/>
                  <a:pt x="2430537" y="2874640"/>
                </a:cubicBezTo>
                <a:cubicBezTo>
                  <a:pt x="2430537" y="3000579"/>
                  <a:pt x="2328443" y="3102673"/>
                  <a:pt x="2202504" y="3102673"/>
                </a:cubicBezTo>
                <a:lnTo>
                  <a:pt x="228033" y="3102673"/>
                </a:lnTo>
                <a:cubicBezTo>
                  <a:pt x="102094" y="3102673"/>
                  <a:pt x="0" y="3000579"/>
                  <a:pt x="0" y="2874640"/>
                </a:cubicBezTo>
                <a:lnTo>
                  <a:pt x="0" y="23155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1" name="포인트가 16개인 별 70"/>
          <p:cNvSpPr/>
          <p:nvPr/>
        </p:nvSpPr>
        <p:spPr>
          <a:xfrm>
            <a:off x="447024" y="5175770"/>
            <a:ext cx="1550816" cy="894118"/>
          </a:xfrm>
          <a:prstGeom prst="star16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27029" y="5455207"/>
            <a:ext cx="1998164" cy="33855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 err="1" smtClean="0">
                <a:solidFill>
                  <a:schemeClr val="bg1"/>
                </a:solidFill>
                <a:latin typeface="+mn-ea"/>
                <a:sym typeface="Wingdings"/>
              </a:rPr>
              <a:t>접근계정</a:t>
            </a:r>
            <a:r>
              <a:rPr lang="ko-KR" altLang="en-US" sz="1100" b="1" strike="sngStrike" dirty="0" smtClean="0">
                <a:solidFill>
                  <a:schemeClr val="bg1"/>
                </a:solidFill>
                <a:latin typeface="+mn-ea"/>
                <a:sym typeface="Wingdings"/>
              </a:rPr>
              <a:t> 탈취 시</a:t>
            </a:r>
            <a:endParaRPr lang="en-US" altLang="ko-KR" sz="1100" b="1" strike="sngStrike" dirty="0" smtClean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 smtClean="0">
                <a:solidFill>
                  <a:schemeClr val="bg1"/>
                </a:solidFill>
                <a:latin typeface="+mn-ea"/>
                <a:sym typeface="Wingdings"/>
              </a:rPr>
              <a:t>비인가 접근 용이 </a:t>
            </a:r>
            <a:endParaRPr lang="en-US" altLang="ko-KR" sz="1100" b="1" strike="sngStrike" dirty="0" smtClean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74" name="포인트가 16개인 별 73"/>
          <p:cNvSpPr/>
          <p:nvPr/>
        </p:nvSpPr>
        <p:spPr>
          <a:xfrm>
            <a:off x="6538900" y="5117456"/>
            <a:ext cx="1879902" cy="1083852"/>
          </a:xfrm>
          <a:prstGeom prst="star16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483448" y="5407122"/>
            <a:ext cx="1998164" cy="50783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보안사고 발생 시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사용자의 접근 및 활동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이력 추적 어려움</a:t>
            </a:r>
          </a:p>
        </p:txBody>
      </p:sp>
    </p:spTree>
    <p:extLst>
      <p:ext uri="{BB962C8B-B14F-4D97-AF65-F5344CB8AC3E}">
        <p14:creationId xmlns:p14="http://schemas.microsoft.com/office/powerpoint/2010/main" val="237925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124949" y="4595132"/>
            <a:ext cx="695703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NW </a:t>
            </a:r>
            <a:r>
              <a:rPr lang="ko-KR" altLang="en-US" sz="105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운용자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442426" y="1673319"/>
            <a:ext cx="5247710" cy="4481649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en-US" altLang="ko-KR" dirty="0"/>
              <a:t>Wiz Stick</a:t>
            </a:r>
            <a:r>
              <a:rPr lang="ko-KR" altLang="en-US" dirty="0"/>
              <a:t>을 활용한 인증</a:t>
            </a:r>
            <a:r>
              <a:rPr lang="en-US" altLang="ko-KR" dirty="0"/>
              <a:t>/</a:t>
            </a:r>
            <a:r>
              <a:rPr lang="ko-KR" altLang="en-US" dirty="0" err="1"/>
              <a:t>접근제어</a:t>
            </a:r>
            <a:r>
              <a:rPr lang="ko-KR" altLang="en-US" dirty="0"/>
              <a:t> 방안 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 smtClean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ko-KR" altLang="en-US" dirty="0" smtClean="0"/>
              <a:t>네트워크 운영자 정보 등록 시나리오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0777" y="5195373"/>
            <a:ext cx="1019757" cy="513493"/>
          </a:xfrm>
          <a:prstGeom prst="rect">
            <a:avLst/>
          </a:prstGeom>
          <a:noFill/>
        </p:spPr>
      </p:pic>
      <p:sp>
        <p:nvSpPr>
          <p:cNvPr id="55" name="직사각형 54"/>
          <p:cNvSpPr/>
          <p:nvPr/>
        </p:nvSpPr>
        <p:spPr>
          <a:xfrm>
            <a:off x="5912653" y="5748088"/>
            <a:ext cx="856004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Gateway</a:t>
            </a:r>
          </a:p>
        </p:txBody>
      </p:sp>
      <p:pic>
        <p:nvPicPr>
          <p:cNvPr id="56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4687" y="3737545"/>
            <a:ext cx="740094" cy="8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3531" y="3871027"/>
            <a:ext cx="1054248" cy="8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0784" y="3802975"/>
            <a:ext cx="811839" cy="88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/>
          <p:cNvSpPr/>
          <p:nvPr/>
        </p:nvSpPr>
        <p:spPr>
          <a:xfrm>
            <a:off x="6013252" y="4731391"/>
            <a:ext cx="621966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 </a:t>
            </a: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4254721" y="4731391"/>
            <a:ext cx="403958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자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054928" y="3981284"/>
            <a:ext cx="538609" cy="32316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관리자용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에이전트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85" y="2149604"/>
            <a:ext cx="690901" cy="1209076"/>
          </a:xfrm>
          <a:prstGeom prst="rect">
            <a:avLst/>
          </a:prstGeom>
        </p:spPr>
      </p:pic>
      <p:cxnSp>
        <p:nvCxnSpPr>
          <p:cNvPr id="84" name="직선 연결선 83"/>
          <p:cNvCxnSpPr>
            <a:stCxn id="83" idx="2"/>
            <a:endCxn id="74" idx="0"/>
          </p:cNvCxnSpPr>
          <p:nvPr/>
        </p:nvCxnSpPr>
        <p:spPr>
          <a:xfrm>
            <a:off x="6324236" y="3358680"/>
            <a:ext cx="16419" cy="51234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6528561" y="3534061"/>
            <a:ext cx="564257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USB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연결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6194298" y="3468495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9" name="직선 화살표 연결선 88"/>
          <p:cNvCxnSpPr/>
          <p:nvPr/>
        </p:nvCxnSpPr>
        <p:spPr>
          <a:xfrm>
            <a:off x="1951198" y="4055767"/>
            <a:ext cx="197581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617618" y="3686111"/>
            <a:ext cx="721351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 대면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941694" y="3899125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3" name="직선 화살표 연결선 92"/>
          <p:cNvCxnSpPr/>
          <p:nvPr/>
        </p:nvCxnSpPr>
        <p:spPr>
          <a:xfrm flipH="1">
            <a:off x="1951198" y="4440079"/>
            <a:ext cx="197581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68" y="4118939"/>
            <a:ext cx="345450" cy="604537"/>
          </a:xfrm>
          <a:prstGeom prst="rect">
            <a:avLst/>
          </a:prstGeom>
        </p:spPr>
      </p:pic>
      <p:cxnSp>
        <p:nvCxnSpPr>
          <p:cNvPr id="94" name="구부러진 연결선 93"/>
          <p:cNvCxnSpPr>
            <a:stCxn id="56" idx="0"/>
          </p:cNvCxnSpPr>
          <p:nvPr/>
        </p:nvCxnSpPr>
        <p:spPr>
          <a:xfrm rot="5400000" flipH="1" flipV="1">
            <a:off x="3288130" y="970747"/>
            <a:ext cx="983403" cy="4550194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4891968" y="4246363"/>
            <a:ext cx="92156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/>
          <p:cNvSpPr/>
          <p:nvPr/>
        </p:nvSpPr>
        <p:spPr>
          <a:xfrm>
            <a:off x="5206391" y="407328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22875" y="3695644"/>
            <a:ext cx="990656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정보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등록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3780651" y="275414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633658" y="2363295"/>
            <a:ext cx="58669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지문 등록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105" name="Picture 2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08094" y="2412209"/>
            <a:ext cx="199547" cy="1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4678" y="2412209"/>
            <a:ext cx="203201" cy="164883"/>
          </a:xfrm>
          <a:prstGeom prst="rect">
            <a:avLst/>
          </a:prstGeom>
          <a:noFill/>
        </p:spPr>
      </p:pic>
      <p:cxnSp>
        <p:nvCxnSpPr>
          <p:cNvPr id="107" name="구부러진 연결선 106"/>
          <p:cNvCxnSpPr>
            <a:stCxn id="74" idx="3"/>
            <a:endCxn id="83" idx="3"/>
          </p:cNvCxnSpPr>
          <p:nvPr/>
        </p:nvCxnSpPr>
        <p:spPr>
          <a:xfrm flipH="1" flipV="1">
            <a:off x="6669686" y="2754142"/>
            <a:ext cx="198093" cy="1547067"/>
          </a:xfrm>
          <a:prstGeom prst="curvedConnector3">
            <a:avLst>
              <a:gd name="adj1" fmla="val -365434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/>
          <p:cNvSpPr/>
          <p:nvPr/>
        </p:nvSpPr>
        <p:spPr>
          <a:xfrm>
            <a:off x="7466000" y="3375234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12" name="구부러진 연결선 111"/>
          <p:cNvCxnSpPr>
            <a:stCxn id="74" idx="3"/>
            <a:endCxn id="54" idx="3"/>
          </p:cNvCxnSpPr>
          <p:nvPr/>
        </p:nvCxnSpPr>
        <p:spPr>
          <a:xfrm flipH="1">
            <a:off x="6850534" y="4301209"/>
            <a:ext cx="17245" cy="1150911"/>
          </a:xfrm>
          <a:prstGeom prst="curvedConnector3">
            <a:avLst>
              <a:gd name="adj1" fmla="val -4271383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/>
          <p:cNvSpPr/>
          <p:nvPr/>
        </p:nvSpPr>
        <p:spPr>
          <a:xfrm>
            <a:off x="7466000" y="4730307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9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8538" y="5543983"/>
            <a:ext cx="203201" cy="164883"/>
          </a:xfrm>
          <a:prstGeom prst="rect">
            <a:avLst/>
          </a:prstGeom>
          <a:noFill/>
        </p:spPr>
      </p:pic>
      <p:sp>
        <p:nvSpPr>
          <p:cNvPr id="120" name="직사각형 119"/>
          <p:cNvSpPr/>
          <p:nvPr/>
        </p:nvSpPr>
        <p:spPr>
          <a:xfrm>
            <a:off x="7836855" y="3247349"/>
            <a:ext cx="673261" cy="4847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저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장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7836855" y="4634290"/>
            <a:ext cx="673261" cy="4847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저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장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2298535" y="4603997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2053759" y="4962278"/>
            <a:ext cx="782265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등록 완료된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wizstick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전달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442426" y="1673319"/>
            <a:ext cx="5247710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 smtClean="0">
                <a:solidFill>
                  <a:schemeClr val="bg1"/>
                </a:solidFill>
                <a:latin typeface="+mn-ea"/>
              </a:rPr>
              <a:t>올림픽 대회 통신망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0" name="Picture 4" descr="Related image">
            <a:hlinkClick r:id="rId11"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7612357" y="5626424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00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모서리가 둥근 직사각형 105"/>
          <p:cNvSpPr/>
          <p:nvPr/>
        </p:nvSpPr>
        <p:spPr>
          <a:xfrm>
            <a:off x="6002330" y="2225760"/>
            <a:ext cx="3308148" cy="3914782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002330" y="2225760"/>
            <a:ext cx="3308148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 smtClean="0">
                <a:solidFill>
                  <a:schemeClr val="bg1"/>
                </a:solidFill>
                <a:latin typeface="+mn-ea"/>
              </a:rPr>
              <a:t>올림픽  대회통신망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1669810" y="5095855"/>
            <a:ext cx="1139779" cy="40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en-US" altLang="ko-KR" dirty="0"/>
              <a:t>Wiz Stick</a:t>
            </a:r>
            <a:r>
              <a:rPr lang="ko-KR" altLang="en-US" dirty="0"/>
              <a:t>을 활용한 인증</a:t>
            </a:r>
            <a:r>
              <a:rPr lang="en-US" altLang="ko-KR" dirty="0"/>
              <a:t>/</a:t>
            </a:r>
            <a:r>
              <a:rPr lang="ko-KR" altLang="en-US" dirty="0" err="1"/>
              <a:t>접근제어</a:t>
            </a:r>
            <a:r>
              <a:rPr lang="ko-KR" altLang="en-US" dirty="0"/>
              <a:t> 방안 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 smtClean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ko-KR" altLang="en-US" dirty="0" smtClean="0"/>
              <a:t>네트워크 장비 접속 시나리오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716" y="4607455"/>
            <a:ext cx="740094" cy="8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262" y="1962007"/>
            <a:ext cx="690901" cy="1209076"/>
          </a:xfrm>
          <a:prstGeom prst="rect">
            <a:avLst/>
          </a:prstGeom>
        </p:spPr>
      </p:pic>
      <p:pic>
        <p:nvPicPr>
          <p:cNvPr id="2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9589" y="4607455"/>
            <a:ext cx="1054248" cy="8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화살표 연결선 28"/>
          <p:cNvCxnSpPr/>
          <p:nvPr/>
        </p:nvCxnSpPr>
        <p:spPr>
          <a:xfrm flipH="1">
            <a:off x="1669810" y="4816455"/>
            <a:ext cx="1139779" cy="40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>
            <a:stCxn id="27" idx="2"/>
            <a:endCxn id="28" idx="0"/>
          </p:cNvCxnSpPr>
          <p:nvPr/>
        </p:nvCxnSpPr>
        <p:spPr>
          <a:xfrm>
            <a:off x="3336713" y="3171083"/>
            <a:ext cx="0" cy="143637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549898" y="3823366"/>
            <a:ext cx="564257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USB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연결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4102" name="Picture 6" descr="https://malware.expert/wp-content/uploads/2017/06/ss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671" y="4709559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1744371" y="4109768"/>
            <a:ext cx="990656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인터페이스 제공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13" name="구부러진 연결선 12"/>
          <p:cNvCxnSpPr>
            <a:stCxn id="26" idx="0"/>
            <a:endCxn id="27" idx="1"/>
          </p:cNvCxnSpPr>
          <p:nvPr/>
        </p:nvCxnSpPr>
        <p:spPr>
          <a:xfrm rot="5400000" flipH="1" flipV="1">
            <a:off x="1125057" y="2741251"/>
            <a:ext cx="2040910" cy="1691499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850053" y="3387868"/>
            <a:ext cx="538610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지문인식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41970" y="5481044"/>
            <a:ext cx="995464" cy="64633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 요청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,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아이디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패스워드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3</a:t>
            </a:r>
            <a:r>
              <a:rPr lang="ko-KR" altLang="en-US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차 </a:t>
            </a:r>
            <a:r>
              <a:rPr lang="ko-KR" altLang="en-US" sz="1050" b="1" dirty="0" err="1" smtClean="0">
                <a:solidFill>
                  <a:srgbClr val="FF0000"/>
                </a:solidFill>
                <a:latin typeface="+mn-ea"/>
                <a:sym typeface="Wingdings"/>
              </a:rPr>
              <a:t>신원확인</a:t>
            </a:r>
            <a:endParaRPr lang="en-US" altLang="ko-KR" sz="1050" b="1" dirty="0" smtClean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467286" y="3329203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9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7187" y="4719364"/>
            <a:ext cx="1019757" cy="513493"/>
          </a:xfrm>
          <a:prstGeom prst="rect">
            <a:avLst/>
          </a:prstGeom>
          <a:noFill/>
        </p:spPr>
      </p:pic>
      <p:sp>
        <p:nvSpPr>
          <p:cNvPr id="50" name="직사각형 49"/>
          <p:cNvSpPr/>
          <p:nvPr/>
        </p:nvSpPr>
        <p:spPr>
          <a:xfrm>
            <a:off x="5720687" y="4456547"/>
            <a:ext cx="856004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Gateway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8043131" y="4574821"/>
            <a:ext cx="959491" cy="993997"/>
            <a:chOff x="2769373" y="3940456"/>
            <a:chExt cx="1479755" cy="1532971"/>
          </a:xfrm>
        </p:grpSpPr>
        <p:pic>
          <p:nvPicPr>
            <p:cNvPr id="52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60" name="직사각형 59"/>
          <p:cNvSpPr/>
          <p:nvPr/>
        </p:nvSpPr>
        <p:spPr>
          <a:xfrm>
            <a:off x="8048402" y="5666093"/>
            <a:ext cx="954220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3956252" y="5065897"/>
            <a:ext cx="1700935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4366694" y="5279065"/>
            <a:ext cx="88004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세션 연결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708664" y="5440648"/>
            <a:ext cx="88004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세션 중계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6768358" y="4998498"/>
            <a:ext cx="1139779" cy="40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6877152" y="5214179"/>
            <a:ext cx="88004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세션 연결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168320" y="3954979"/>
            <a:ext cx="1569340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공인인증서를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이용한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단말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</a:t>
            </a:r>
            <a:r>
              <a:rPr lang="en-US" altLang="ko-KR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2</a:t>
            </a:r>
            <a:r>
              <a:rPr lang="ko-KR" altLang="en-US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차 </a:t>
            </a:r>
            <a:r>
              <a:rPr lang="ko-KR" altLang="en-US" sz="1050" b="1" dirty="0" err="1" smtClean="0">
                <a:solidFill>
                  <a:srgbClr val="FF0000"/>
                </a:solidFill>
                <a:latin typeface="+mn-ea"/>
                <a:sym typeface="Wingdings"/>
              </a:rPr>
              <a:t>신원확인</a:t>
            </a:r>
            <a:endParaRPr lang="en-US" altLang="ko-KR" sz="1050" b="1" dirty="0" smtClean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677599" y="2384522"/>
            <a:ext cx="1295226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지문 정보를 이용한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</a:t>
            </a:r>
            <a:r>
              <a:rPr lang="en-US" altLang="ko-KR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1</a:t>
            </a:r>
            <a:r>
              <a:rPr lang="ko-KR" altLang="en-US" sz="1050" b="1" dirty="0" smtClean="0">
                <a:solidFill>
                  <a:srgbClr val="FF0000"/>
                </a:solidFill>
                <a:latin typeface="+mn-ea"/>
                <a:sym typeface="Wingdings"/>
              </a:rPr>
              <a:t>차 신원 확인</a:t>
            </a:r>
            <a:endParaRPr lang="en-US" altLang="ko-KR" sz="1050" b="1" dirty="0" smtClean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3677599" y="2025507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190355" y="3742911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9" name="구부러진 연결선 78"/>
          <p:cNvCxnSpPr/>
          <p:nvPr/>
        </p:nvCxnSpPr>
        <p:spPr>
          <a:xfrm rot="16200000" flipH="1">
            <a:off x="3706642" y="2924046"/>
            <a:ext cx="1703508" cy="2197581"/>
          </a:xfrm>
          <a:prstGeom prst="curvedConnector2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>
          <a:xfrm>
            <a:off x="3799449" y="3995570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2093341" y="4461098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2093341" y="5161227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4678392" y="491097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6002330" y="5087971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7170818" y="484041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9" name="구부러진 연결선 88"/>
          <p:cNvCxnSpPr>
            <a:stCxn id="52" idx="0"/>
          </p:cNvCxnSpPr>
          <p:nvPr/>
        </p:nvCxnSpPr>
        <p:spPr>
          <a:xfrm rot="16200000" flipV="1">
            <a:off x="7334030" y="3660364"/>
            <a:ext cx="118274" cy="1710640"/>
          </a:xfrm>
          <a:prstGeom prst="curvedConnector3">
            <a:avLst>
              <a:gd name="adj1" fmla="val 443609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30150" y="3876478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680535" y="3889269"/>
            <a:ext cx="90409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 이력 전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송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049052" y="5514630"/>
            <a:ext cx="621966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</a:t>
            </a: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951910" y="5481044"/>
            <a:ext cx="695704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NW </a:t>
            </a:r>
            <a:r>
              <a:rPr lang="ko-KR" altLang="en-US" sz="105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6542" y="1739026"/>
            <a:ext cx="199547" cy="1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841" y="1770209"/>
            <a:ext cx="203201" cy="164883"/>
          </a:xfrm>
          <a:prstGeom prst="rect">
            <a:avLst/>
          </a:prstGeom>
          <a:noFill/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9627" y="4475862"/>
            <a:ext cx="203201" cy="164883"/>
          </a:xfrm>
          <a:prstGeom prst="rect">
            <a:avLst/>
          </a:prstGeom>
          <a:noFill/>
        </p:spPr>
      </p:pic>
      <p:sp>
        <p:nvSpPr>
          <p:cNvPr id="100" name="직사각형 99"/>
          <p:cNvSpPr/>
          <p:nvPr/>
        </p:nvSpPr>
        <p:spPr>
          <a:xfrm>
            <a:off x="3065328" y="4707130"/>
            <a:ext cx="538609" cy="32316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운영자용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에이전트</a:t>
            </a:r>
            <a:endParaRPr lang="en-US" altLang="ko-KR" sz="105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102319" y="1651266"/>
            <a:ext cx="1014701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서비스 통신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4096" name="직선 연결선 4095"/>
          <p:cNvCxnSpPr/>
          <p:nvPr/>
        </p:nvCxnSpPr>
        <p:spPr>
          <a:xfrm>
            <a:off x="7704840" y="1732057"/>
            <a:ext cx="28843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8102319" y="1863924"/>
            <a:ext cx="846386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SSL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 통신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105" name="직선 연결선 104"/>
          <p:cNvCxnSpPr/>
          <p:nvPr/>
        </p:nvCxnSpPr>
        <p:spPr>
          <a:xfrm>
            <a:off x="7704840" y="1944715"/>
            <a:ext cx="28843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4" descr="Related image">
            <a:hlinkClick r:id="rId14"/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8320336" y="2641220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직사각형 67"/>
          <p:cNvSpPr/>
          <p:nvPr/>
        </p:nvSpPr>
        <p:spPr>
          <a:xfrm>
            <a:off x="6220088" y="3237316"/>
            <a:ext cx="456855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DB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서버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 rot="5400000" flipH="1">
            <a:off x="5884087" y="3990202"/>
            <a:ext cx="1008000" cy="40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6245132" y="3757799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 smtClean="0">
                <a:solidFill>
                  <a:schemeClr val="bg1"/>
                </a:solidFill>
                <a:latin typeface="+mn-ea"/>
              </a:rPr>
              <a:t>11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588713" y="3737650"/>
            <a:ext cx="58669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 이력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증적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64" name="순서도: 자기 디스크 63"/>
          <p:cNvSpPr/>
          <p:nvPr/>
        </p:nvSpPr>
        <p:spPr>
          <a:xfrm>
            <a:off x="6185810" y="2725734"/>
            <a:ext cx="491134" cy="525435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728915" y="2840570"/>
            <a:ext cx="1705595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※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로그 저장기간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: 6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개월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  (6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개월 도달 시 순차 삭제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공유폴더\표지 엔딩\0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4125" y="3152774"/>
            <a:ext cx="2428876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공유폴더\표지 엔딩\05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00700" y="3009900"/>
            <a:ext cx="1047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공유폴더\표지 엔딩\05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3650" y="3009900"/>
            <a:ext cx="100012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5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디자인 사용자 지정">
  <a:themeElements>
    <a:clrScheme name="사용자 지정 5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</a:ln>
      </a:spPr>
      <a:bodyPr rtlCol="0" anchor="ctr"/>
      <a:lstStyle>
        <a:defPPr algn="ctr" fontAlgn="base">
          <a:spcBef>
            <a:spcPct val="0"/>
          </a:spcBef>
          <a:spcAft>
            <a:spcPct val="0"/>
          </a:spcAft>
          <a:defRPr spc="-60" dirty="0" err="1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디자인 사용자 지정">
  <a:themeElements>
    <a:clrScheme name="KT _ 밝은 마스터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</a:ln>
      </a:spPr>
      <a:bodyPr rtlCol="0" anchor="ctr"/>
      <a:lstStyle>
        <a:defPPr algn="ctr" fontAlgn="base">
          <a:spcBef>
            <a:spcPct val="0"/>
          </a:spcBef>
          <a:spcAft>
            <a:spcPct val="0"/>
          </a:spcAft>
          <a:defRPr spc="-6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4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0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7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8_디자인 사용자 지정">
  <a:themeElements>
    <a:clrScheme name="KT _ 밝은 마스터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noFill/>
        </a:ln>
        <a:effectLst/>
      </a:spPr>
      <a:bodyPr lIns="900000" tIns="0" rIns="0" bIns="0" rtlCol="0" anchor="ctr"/>
      <a:lstStyle>
        <a:defPPr indent="-265113" algn="ctr">
          <a:lnSpc>
            <a:spcPct val="130000"/>
          </a:lnSpc>
          <a:defRPr sz="1800" b="1" spc="-60" dirty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9_디자인 사용자 지정">
  <a:themeElements>
    <a:clrScheme name="사용자 지정 9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12580</TotalTime>
  <Words>518</Words>
  <Application>Microsoft Office PowerPoint</Application>
  <PresentationFormat>A4 용지(210x297mm)</PresentationFormat>
  <Paragraphs>165</Paragraphs>
  <Slides>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8</vt:i4>
      </vt:variant>
    </vt:vector>
  </HeadingPairs>
  <TitlesOfParts>
    <vt:vector size="20" baseType="lpstr">
      <vt:lpstr>굴림</vt:lpstr>
      <vt:lpstr>맑은 고딕</vt:lpstr>
      <vt:lpstr>Arial</vt:lpstr>
      <vt:lpstr>Wingdings</vt:lpstr>
      <vt:lpstr>5_디자인 사용자 지정</vt:lpstr>
      <vt:lpstr>6_디자인 사용자 지정</vt:lpstr>
      <vt:lpstr>4_디자인 사용자 지정</vt:lpstr>
      <vt:lpstr>10_디자인 사용자 지정</vt:lpstr>
      <vt:lpstr>7_디자인 사용자 지정</vt:lpstr>
      <vt:lpstr>8_디자인 사용자 지정</vt:lpstr>
      <vt:lpstr>9_디자인 사용자 지정</vt:lpstr>
      <vt:lpstr>Office 테마</vt:lpstr>
      <vt:lpstr>PowerPoint 프레젠테이션</vt:lpstr>
      <vt:lpstr>기존 지식 기반 인증의 대표적 악용 사례</vt:lpstr>
      <vt:lpstr>GiGA secure wizstick </vt:lpstr>
      <vt:lpstr>Wiz Stick을 활용한 인증/접근제어 방안 </vt:lpstr>
      <vt:lpstr>Wiz Stick을 활용한 인증/접근제어 방안 </vt:lpstr>
      <vt:lpstr>Wiz Stick을 활용한 인증/접근제어 방안 </vt:lpstr>
      <vt:lpstr>Wiz Stick을 활용한 인증/접근제어 방안 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misun</dc:creator>
  <cp:lastModifiedBy>a</cp:lastModifiedBy>
  <cp:revision>2392</cp:revision>
  <dcterms:created xsi:type="dcterms:W3CDTF">2012-07-19T05:14:20Z</dcterms:created>
  <dcterms:modified xsi:type="dcterms:W3CDTF">2017-10-16T05:33:58Z</dcterms:modified>
</cp:coreProperties>
</file>